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6" r:id="rId3"/>
    <p:sldId id="267" r:id="rId4"/>
    <p:sldId id="268" r:id="rId5"/>
    <p:sldId id="269" r:id="rId6"/>
    <p:sldId id="274" r:id="rId7"/>
    <p:sldId id="270" r:id="rId8"/>
    <p:sldId id="271" r:id="rId9"/>
    <p:sldId id="272" r:id="rId10"/>
    <p:sldId id="273" r:id="rId11"/>
    <p:sldId id="275" r:id="rId12"/>
    <p:sldId id="282" r:id="rId13"/>
    <p:sldId id="283" r:id="rId14"/>
    <p:sldId id="284" r:id="rId15"/>
    <p:sldId id="285" r:id="rId16"/>
    <p:sldId id="286" r:id="rId17"/>
    <p:sldId id="276" r:id="rId18"/>
    <p:sldId id="287" r:id="rId19"/>
    <p:sldId id="277" r:id="rId20"/>
    <p:sldId id="278" r:id="rId21"/>
    <p:sldId id="279" r:id="rId22"/>
    <p:sldId id="280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81" r:id="rId34"/>
    <p:sldId id="298" r:id="rId35"/>
    <p:sldId id="299" r:id="rId36"/>
    <p:sldId id="300" r:id="rId37"/>
    <p:sldId id="306" r:id="rId38"/>
    <p:sldId id="301" r:id="rId39"/>
    <p:sldId id="302" r:id="rId40"/>
    <p:sldId id="303" r:id="rId41"/>
    <p:sldId id="304" r:id="rId42"/>
    <p:sldId id="305" r:id="rId43"/>
    <p:sldId id="307" r:id="rId44"/>
    <p:sldId id="308" r:id="rId45"/>
    <p:sldId id="322" r:id="rId46"/>
    <p:sldId id="323" r:id="rId47"/>
    <p:sldId id="324" r:id="rId48"/>
    <p:sldId id="325" r:id="rId49"/>
    <p:sldId id="326" r:id="rId50"/>
    <p:sldId id="327" r:id="rId51"/>
    <p:sldId id="328" r:id="rId52"/>
    <p:sldId id="329" r:id="rId53"/>
    <p:sldId id="330" r:id="rId54"/>
    <p:sldId id="331" r:id="rId55"/>
    <p:sldId id="332" r:id="rId56"/>
    <p:sldId id="333" r:id="rId57"/>
    <p:sldId id="334" r:id="rId58"/>
    <p:sldId id="335" r:id="rId59"/>
    <p:sldId id="336" r:id="rId60"/>
    <p:sldId id="348" r:id="rId61"/>
    <p:sldId id="349" r:id="rId62"/>
    <p:sldId id="350" r:id="rId63"/>
    <p:sldId id="351" r:id="rId64"/>
    <p:sldId id="352" r:id="rId65"/>
    <p:sldId id="353" r:id="rId66"/>
    <p:sldId id="354" r:id="rId67"/>
    <p:sldId id="337" r:id="rId68"/>
    <p:sldId id="338" r:id="rId69"/>
    <p:sldId id="339" r:id="rId70"/>
    <p:sldId id="340" r:id="rId71"/>
    <p:sldId id="341" r:id="rId72"/>
    <p:sldId id="342" r:id="rId73"/>
    <p:sldId id="343" r:id="rId74"/>
    <p:sldId id="363" r:id="rId75"/>
    <p:sldId id="355" r:id="rId76"/>
    <p:sldId id="356" r:id="rId77"/>
    <p:sldId id="357" r:id="rId78"/>
    <p:sldId id="358" r:id="rId79"/>
    <p:sldId id="359" r:id="rId80"/>
    <p:sldId id="360" r:id="rId81"/>
    <p:sldId id="361" r:id="rId82"/>
    <p:sldId id="362" r:id="rId83"/>
    <p:sldId id="364" r:id="rId84"/>
    <p:sldId id="365" r:id="rId85"/>
    <p:sldId id="366" r:id="rId86"/>
    <p:sldId id="368" r:id="rId87"/>
    <p:sldId id="369" r:id="rId88"/>
    <p:sldId id="370" r:id="rId89"/>
    <p:sldId id="371" r:id="rId90"/>
    <p:sldId id="372" r:id="rId91"/>
    <p:sldId id="373" r:id="rId92"/>
    <p:sldId id="374" r:id="rId93"/>
    <p:sldId id="375" r:id="rId94"/>
    <p:sldId id="376" r:id="rId95"/>
    <p:sldId id="377" r:id="rId96"/>
    <p:sldId id="378" r:id="rId97"/>
    <p:sldId id="379" r:id="rId98"/>
    <p:sldId id="380" r:id="rId99"/>
    <p:sldId id="381" r:id="rId100"/>
    <p:sldId id="382" r:id="rId101"/>
    <p:sldId id="367" r:id="rId102"/>
    <p:sldId id="383" r:id="rId103"/>
    <p:sldId id="384" r:id="rId104"/>
    <p:sldId id="385" r:id="rId105"/>
    <p:sldId id="386" r:id="rId106"/>
    <p:sldId id="387" r:id="rId107"/>
    <p:sldId id="388" r:id="rId108"/>
    <p:sldId id="389" r:id="rId109"/>
    <p:sldId id="390" r:id="rId110"/>
    <p:sldId id="391" r:id="rId111"/>
    <p:sldId id="393" r:id="rId112"/>
    <p:sldId id="394" r:id="rId113"/>
    <p:sldId id="395" r:id="rId114"/>
    <p:sldId id="396" r:id="rId115"/>
    <p:sldId id="397" r:id="rId116"/>
    <p:sldId id="398" r:id="rId117"/>
    <p:sldId id="399" r:id="rId118"/>
    <p:sldId id="400" r:id="rId119"/>
    <p:sldId id="401" r:id="rId120"/>
    <p:sldId id="402" r:id="rId121"/>
    <p:sldId id="403" r:id="rId122"/>
    <p:sldId id="404" r:id="rId123"/>
    <p:sldId id="405" r:id="rId124"/>
    <p:sldId id="406" r:id="rId125"/>
    <p:sldId id="407" r:id="rId126"/>
    <p:sldId id="408" r:id="rId127"/>
    <p:sldId id="409" r:id="rId128"/>
    <p:sldId id="410" r:id="rId129"/>
    <p:sldId id="411" r:id="rId130"/>
    <p:sldId id="412" r:id="rId131"/>
    <p:sldId id="413" r:id="rId132"/>
    <p:sldId id="414" r:id="rId133"/>
    <p:sldId id="415" r:id="rId134"/>
    <p:sldId id="392" r:id="rId135"/>
    <p:sldId id="416" r:id="rId136"/>
    <p:sldId id="417" r:id="rId137"/>
    <p:sldId id="418" r:id="rId138"/>
    <p:sldId id="421" r:id="rId139"/>
    <p:sldId id="422" r:id="rId140"/>
    <p:sldId id="423" r:id="rId141"/>
    <p:sldId id="424" r:id="rId142"/>
    <p:sldId id="425" r:id="rId143"/>
    <p:sldId id="426" r:id="rId144"/>
    <p:sldId id="427" r:id="rId145"/>
    <p:sldId id="428" r:id="rId146"/>
    <p:sldId id="419" r:id="rId147"/>
    <p:sldId id="420" r:id="rId148"/>
    <p:sldId id="431" r:id="rId149"/>
    <p:sldId id="432" r:id="rId150"/>
    <p:sldId id="433" r:id="rId151"/>
    <p:sldId id="434" r:id="rId152"/>
    <p:sldId id="435" r:id="rId153"/>
    <p:sldId id="436" r:id="rId154"/>
    <p:sldId id="437" r:id="rId155"/>
    <p:sldId id="438" r:id="rId156"/>
    <p:sldId id="439" r:id="rId157"/>
    <p:sldId id="440" r:id="rId158"/>
    <p:sldId id="441" r:id="rId159"/>
    <p:sldId id="442" r:id="rId160"/>
    <p:sldId id="443" r:id="rId161"/>
    <p:sldId id="444" r:id="rId162"/>
    <p:sldId id="445" r:id="rId163"/>
    <p:sldId id="446" r:id="rId164"/>
    <p:sldId id="429" r:id="rId165"/>
    <p:sldId id="447" r:id="rId166"/>
    <p:sldId id="448" r:id="rId167"/>
    <p:sldId id="449" r:id="rId168"/>
    <p:sldId id="450" r:id="rId169"/>
    <p:sldId id="430" r:id="rId170"/>
    <p:sldId id="451" r:id="rId171"/>
    <p:sldId id="452" r:id="rId172"/>
    <p:sldId id="456" r:id="rId173"/>
    <p:sldId id="453" r:id="rId174"/>
    <p:sldId id="454" r:id="rId175"/>
    <p:sldId id="455" r:id="rId176"/>
    <p:sldId id="457" r:id="rId177"/>
    <p:sldId id="458" r:id="rId178"/>
    <p:sldId id="459" r:id="rId179"/>
    <p:sldId id="460" r:id="rId180"/>
    <p:sldId id="461" r:id="rId181"/>
    <p:sldId id="462" r:id="rId182"/>
    <p:sldId id="463" r:id="rId183"/>
    <p:sldId id="464" r:id="rId184"/>
    <p:sldId id="465" r:id="rId185"/>
    <p:sldId id="466" r:id="rId186"/>
    <p:sldId id="467" r:id="rId187"/>
    <p:sldId id="469" r:id="rId188"/>
    <p:sldId id="470" r:id="rId189"/>
    <p:sldId id="471" r:id="rId190"/>
    <p:sldId id="472" r:id="rId191"/>
    <p:sldId id="473" r:id="rId192"/>
    <p:sldId id="474" r:id="rId193"/>
    <p:sldId id="475" r:id="rId194"/>
    <p:sldId id="476" r:id="rId195"/>
    <p:sldId id="468" r:id="rId196"/>
    <p:sldId id="477" r:id="rId197"/>
    <p:sldId id="478" r:id="rId198"/>
    <p:sldId id="479" r:id="rId199"/>
    <p:sldId id="480" r:id="rId200"/>
    <p:sldId id="481" r:id="rId201"/>
    <p:sldId id="483" r:id="rId202"/>
    <p:sldId id="484" r:id="rId203"/>
    <p:sldId id="485" r:id="rId204"/>
    <p:sldId id="486" r:id="rId205"/>
    <p:sldId id="482" r:id="rId206"/>
    <p:sldId id="493" r:id="rId207"/>
    <p:sldId id="494" r:id="rId208"/>
    <p:sldId id="495" r:id="rId209"/>
    <p:sldId id="496" r:id="rId210"/>
    <p:sldId id="497" r:id="rId211"/>
    <p:sldId id="487" r:id="rId212"/>
    <p:sldId id="488" r:id="rId213"/>
    <p:sldId id="498" r:id="rId214"/>
    <p:sldId id="499" r:id="rId215"/>
    <p:sldId id="500" r:id="rId216"/>
    <p:sldId id="501" r:id="rId217"/>
    <p:sldId id="502" r:id="rId218"/>
    <p:sldId id="503" r:id="rId219"/>
    <p:sldId id="504" r:id="rId220"/>
    <p:sldId id="505" r:id="rId221"/>
    <p:sldId id="506" r:id="rId222"/>
    <p:sldId id="507" r:id="rId223"/>
    <p:sldId id="508" r:id="rId224"/>
    <p:sldId id="509" r:id="rId2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92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97" Type="http://schemas.openxmlformats.org/officeDocument/2006/relationships/slide" Target="slides/slide196.xml"/><Relationship Id="rId206" Type="http://schemas.openxmlformats.org/officeDocument/2006/relationships/slide" Target="slides/slide205.xml"/><Relationship Id="rId227" Type="http://schemas.openxmlformats.org/officeDocument/2006/relationships/viewProps" Target="viewProps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217" Type="http://schemas.openxmlformats.org/officeDocument/2006/relationships/slide" Target="slides/slide2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12" Type="http://schemas.openxmlformats.org/officeDocument/2006/relationships/slide" Target="slides/slide211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2" Type="http://schemas.openxmlformats.org/officeDocument/2006/relationships/slide" Target="slides/slide201.xml"/><Relationship Id="rId207" Type="http://schemas.openxmlformats.org/officeDocument/2006/relationships/slide" Target="slides/slide206.xml"/><Relationship Id="rId223" Type="http://schemas.openxmlformats.org/officeDocument/2006/relationships/slide" Target="slides/slide222.xml"/><Relationship Id="rId228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3" Type="http://schemas.openxmlformats.org/officeDocument/2006/relationships/slide" Target="slides/slide212.xml"/><Relationship Id="rId218" Type="http://schemas.openxmlformats.org/officeDocument/2006/relationships/slide" Target="slides/slide217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208" Type="http://schemas.openxmlformats.org/officeDocument/2006/relationships/slide" Target="slides/slide207.xml"/><Relationship Id="rId229" Type="http://schemas.openxmlformats.org/officeDocument/2006/relationships/tableStyles" Target="tableStyles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219" Type="http://schemas.openxmlformats.org/officeDocument/2006/relationships/slide" Target="slides/slide21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sr-Latn-RS" dirty="0">
                <a:latin typeface="Constantia" panose="02030602050306030303" pitchFamily="18" charset="0"/>
              </a:rPr>
              <a:t>Škola bez ovisnosti - Grad bez ovisnosti</a:t>
            </a:r>
            <a:br>
              <a:rPr lang="hr-HR" altLang="sr-Latn-RS" dirty="0">
                <a:latin typeface="Constantia" panose="02030602050306030303" pitchFamily="18" charset="0"/>
              </a:rPr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Nagradni natječaj za učenike osnovnih i srednjih škola Grada Zagreba 2023. godina</a:t>
            </a:r>
          </a:p>
          <a:p>
            <a:endParaRPr lang="hr-HR" dirty="0">
              <a:solidFill>
                <a:schemeClr val="bg1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413" y="4817533"/>
            <a:ext cx="4260057" cy="239398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0552" y="3919857"/>
            <a:ext cx="2627352" cy="102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8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Dorotea</a:t>
            </a:r>
            <a:r>
              <a:rPr lang="hr-HR" sz="2000" dirty="0"/>
              <a:t> Zrilić</a:t>
            </a:r>
          </a:p>
          <a:p>
            <a:pPr algn="r"/>
            <a:r>
              <a:rPr lang="hr-HR" sz="2000" dirty="0"/>
              <a:t>3. g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600" dirty="0">
                <a:solidFill>
                  <a:schemeClr val="bg1"/>
                </a:solidFill>
              </a:rPr>
              <a:t>Droga zavarava,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sat otkucava.</a:t>
            </a:r>
          </a:p>
        </p:txBody>
      </p:sp>
    </p:spTree>
    <p:extLst>
      <p:ext uri="{BB962C8B-B14F-4D97-AF65-F5344CB8AC3E}">
        <p14:creationId xmlns:p14="http://schemas.microsoft.com/office/powerpoint/2010/main" val="49578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Laura Blažina</a:t>
            </a:r>
          </a:p>
          <a:p>
            <a:pPr algn="r"/>
            <a:r>
              <a:rPr lang="hr-HR" sz="2000" dirty="0"/>
              <a:t>2.c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51225"/>
            <a:ext cx="6966065" cy="6521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3600" dirty="0">
                <a:solidFill>
                  <a:schemeClr val="bg1"/>
                </a:solidFill>
              </a:rPr>
              <a:t>Nisam tad, neću ni sad.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32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Lorena </a:t>
            </a:r>
            <a:r>
              <a:rPr lang="hr-HR" sz="2000" dirty="0" err="1"/>
              <a:t>Mikinac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Škola za medicinske sestre Mlinarska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Ako piješ i voziš, nećeš da postojiš.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6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Andrej Balija</a:t>
            </a:r>
          </a:p>
          <a:p>
            <a:pPr algn="r"/>
            <a:r>
              <a:rPr lang="hr-HR" sz="2000" dirty="0"/>
              <a:t>5.c </a:t>
            </a:r>
          </a:p>
          <a:p>
            <a:pPr algn="r"/>
            <a:r>
              <a:rPr lang="hr-HR" sz="2000" dirty="0"/>
              <a:t>OŠ Gustava Krkleca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098081"/>
            <a:ext cx="6966065" cy="195846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Ti ležiš omamljen u travi, a droga pobjedu nad tobom slavi.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15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Maris Sudar</a:t>
            </a:r>
          </a:p>
          <a:p>
            <a:pPr algn="r"/>
            <a:r>
              <a:rPr lang="hr-HR" sz="2000" dirty="0"/>
              <a:t>5.c</a:t>
            </a:r>
          </a:p>
          <a:p>
            <a:pPr algn="r"/>
            <a:r>
              <a:rPr lang="hr-HR" sz="2000" dirty="0"/>
              <a:t>OŠ Gustava Krkleca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35539"/>
            <a:ext cx="6966065" cy="128354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Pronađi sreću u cvijetu, droga nije spas svijetu!</a:t>
            </a:r>
          </a:p>
        </p:txBody>
      </p:sp>
    </p:spTree>
    <p:extLst>
      <p:ext uri="{BB962C8B-B14F-4D97-AF65-F5344CB8AC3E}">
        <p14:creationId xmlns:p14="http://schemas.microsoft.com/office/powerpoint/2010/main" val="388040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Eva </a:t>
            </a:r>
            <a:r>
              <a:rPr lang="hr-HR" sz="2000" dirty="0" err="1"/>
              <a:t>Medje</a:t>
            </a:r>
            <a:endParaRPr lang="hr-HR" sz="2000" dirty="0"/>
          </a:p>
          <a:p>
            <a:pPr algn="r"/>
            <a:r>
              <a:rPr lang="hr-HR" sz="2000" dirty="0"/>
              <a:t> 8.b</a:t>
            </a:r>
          </a:p>
          <a:p>
            <a:pPr algn="r"/>
            <a:r>
              <a:rPr lang="hr-HR" sz="2000" dirty="0"/>
              <a:t>OŠ Gustava Krkleca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Droga je šarena, ali život je šareniji.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27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Gabrijela </a:t>
            </a:r>
            <a:r>
              <a:rPr lang="hr-HR" sz="2000" dirty="0" err="1"/>
              <a:t>Černetić</a:t>
            </a:r>
            <a:endParaRPr lang="hr-HR" sz="2000" dirty="0"/>
          </a:p>
          <a:p>
            <a:pPr algn="r"/>
            <a:r>
              <a:rPr lang="hr-HR" sz="2000" dirty="0"/>
              <a:t>8.c</a:t>
            </a:r>
          </a:p>
          <a:p>
            <a:pPr algn="r"/>
            <a:r>
              <a:rPr lang="hr-HR" sz="2000" dirty="0"/>
              <a:t>OŠ Odra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Ako želiš pluća zdrava, ovisnosti se riješi sada!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 Čičak</a:t>
            </a:r>
          </a:p>
          <a:p>
            <a:pPr algn="r"/>
            <a:r>
              <a:rPr lang="hr-HR" sz="2000" dirty="0"/>
              <a:t>8.c</a:t>
            </a:r>
          </a:p>
          <a:p>
            <a:pPr algn="r"/>
            <a:r>
              <a:rPr lang="hr-HR" sz="2000" dirty="0"/>
              <a:t>OŠ Odra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50482"/>
            <a:ext cx="6966065" cy="16536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Čovjek gubi sve zbog ovisnosti zato reci ne i kontroliraj svoj život!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82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Nika </a:t>
            </a:r>
            <a:r>
              <a:rPr lang="hr-HR" sz="2000" dirty="0" err="1"/>
              <a:t>Briševac</a:t>
            </a:r>
            <a:endParaRPr lang="hr-HR" sz="2000" dirty="0"/>
          </a:p>
          <a:p>
            <a:pPr algn="r"/>
            <a:r>
              <a:rPr lang="hr-HR" sz="2000" dirty="0"/>
              <a:t>8.c</a:t>
            </a:r>
          </a:p>
          <a:p>
            <a:pPr algn="r"/>
            <a:r>
              <a:rPr lang="hr-HR" sz="2000" dirty="0"/>
              <a:t>OŠ Odra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Ako želiš biti ljepši, pušenja se riješi!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91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Patricija </a:t>
            </a:r>
            <a:r>
              <a:rPr lang="hr-HR" sz="2000" dirty="0" err="1"/>
              <a:t>Bosankić</a:t>
            </a:r>
            <a:endParaRPr lang="hr-HR" sz="2000" dirty="0"/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Sesvetska Sela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2093362" y="915231"/>
            <a:ext cx="6966065" cy="415750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000" dirty="0">
                <a:solidFill>
                  <a:schemeClr val="bg1"/>
                </a:solidFill>
              </a:rPr>
              <a:t>Tvoja koža nije papir, pa ga nemoj rezati.</a:t>
            </a:r>
          </a:p>
          <a:p>
            <a:pPr algn="ctr"/>
            <a:r>
              <a:rPr lang="hr-HR" sz="3000" dirty="0">
                <a:solidFill>
                  <a:schemeClr val="bg1"/>
                </a:solidFill>
              </a:rPr>
              <a:t>Tvoj vrat nije kaput, pa ga nemoj vješati.</a:t>
            </a:r>
          </a:p>
          <a:p>
            <a:pPr algn="ctr"/>
            <a:r>
              <a:rPr lang="hr-HR" sz="3000" dirty="0">
                <a:solidFill>
                  <a:schemeClr val="bg1"/>
                </a:solidFill>
              </a:rPr>
              <a:t>Tvoje tijelo nije knjiga, pa ga nemoj osuđivati.</a:t>
            </a:r>
          </a:p>
          <a:p>
            <a:pPr algn="ctr"/>
            <a:r>
              <a:rPr lang="hr-HR" sz="3000" dirty="0">
                <a:solidFill>
                  <a:schemeClr val="bg1"/>
                </a:solidFill>
              </a:rPr>
              <a:t>Tvoj život nije film, pa ga ne prekidaj.</a:t>
            </a:r>
            <a:endParaRPr lang="pl-PL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338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/>
    </mc:Choice>
    <mc:Fallback xmlns="">
      <p:transition spd="slow" advClick="0" advTm="6000"/>
    </mc:Fallback>
  </mc:AlternateContent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Ivan Lončar</a:t>
            </a:r>
          </a:p>
          <a:p>
            <a:pPr algn="r"/>
            <a:r>
              <a:rPr lang="hr-HR" sz="2000" dirty="0"/>
              <a:t>4.b</a:t>
            </a:r>
          </a:p>
          <a:p>
            <a:pPr algn="r"/>
            <a:r>
              <a:rPr lang="hr-HR" sz="2000" dirty="0"/>
              <a:t>OŠ Izidora </a:t>
            </a:r>
            <a:r>
              <a:rPr lang="hr-HR" sz="2000" dirty="0" err="1"/>
              <a:t>Kršnjavoga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 err="1">
                <a:solidFill>
                  <a:schemeClr val="bg1"/>
                </a:solidFill>
              </a:rPr>
              <a:t>Vejp</a:t>
            </a:r>
            <a:r>
              <a:rPr lang="hr-HR" sz="3600" dirty="0">
                <a:solidFill>
                  <a:schemeClr val="bg1"/>
                </a:solidFill>
              </a:rPr>
              <a:t> nije </a:t>
            </a:r>
            <a:r>
              <a:rPr lang="hr-HR" sz="3600" dirty="0" err="1">
                <a:solidFill>
                  <a:schemeClr val="bg1"/>
                </a:solidFill>
              </a:rPr>
              <a:t>cool</a:t>
            </a:r>
            <a:r>
              <a:rPr lang="hr-HR" sz="3600" dirty="0">
                <a:solidFill>
                  <a:schemeClr val="bg1"/>
                </a:solidFill>
              </a:rPr>
              <a:t> niti štos, reci mu ne i budi svoj </a:t>
            </a:r>
            <a:r>
              <a:rPr lang="hr-HR" sz="3600" dirty="0" err="1">
                <a:solidFill>
                  <a:schemeClr val="bg1"/>
                </a:solidFill>
              </a:rPr>
              <a:t>boos</a:t>
            </a:r>
            <a:r>
              <a:rPr lang="hr-HR" sz="3600" dirty="0">
                <a:solidFill>
                  <a:schemeClr val="bg1"/>
                </a:solidFill>
              </a:rPr>
              <a:t>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77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5856514" y="5652655"/>
            <a:ext cx="6237163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Ena Đurić</a:t>
            </a:r>
          </a:p>
          <a:p>
            <a:pPr algn="r"/>
            <a:r>
              <a:rPr lang="hr-HR" sz="2000" dirty="0"/>
              <a:t>5. a</a:t>
            </a:r>
          </a:p>
          <a:p>
            <a:pPr algn="r"/>
            <a:r>
              <a:rPr lang="hr-HR" sz="2000" dirty="0"/>
              <a:t>Škola za medicinske sestre Mlinarska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2093362" y="35429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200" dirty="0">
                <a:solidFill>
                  <a:schemeClr val="bg1"/>
                </a:solidFill>
              </a:rPr>
              <a:t>Netko ne bi imao snage ustati iz kreveta (ovisnici),</a:t>
            </a:r>
          </a:p>
          <a:p>
            <a:r>
              <a:rPr lang="pl-PL" sz="3200" dirty="0">
                <a:solidFill>
                  <a:schemeClr val="bg1"/>
                </a:solidFill>
              </a:rPr>
              <a:t>a ti se tako prkosno smiješ životu (ovisnicima).</a:t>
            </a:r>
          </a:p>
          <a:p>
            <a:r>
              <a:rPr lang="pl-PL" sz="3200" dirty="0">
                <a:solidFill>
                  <a:schemeClr val="bg1"/>
                </a:solidFill>
              </a:rPr>
              <a:t>Samo naprijed i nemoj nikada da sebi to dopustiš, ni svome tijelu naštetiš!</a:t>
            </a:r>
          </a:p>
        </p:txBody>
      </p:sp>
    </p:spTree>
    <p:extLst>
      <p:ext uri="{BB962C8B-B14F-4D97-AF65-F5344CB8AC3E}">
        <p14:creationId xmlns:p14="http://schemas.microsoft.com/office/powerpoint/2010/main" val="213862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Velimir Lovrić</a:t>
            </a:r>
          </a:p>
          <a:p>
            <a:pPr algn="r"/>
            <a:r>
              <a:rPr lang="hr-HR" sz="2000" dirty="0"/>
              <a:t>6.d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609413"/>
            <a:ext cx="6966065" cy="293579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Nemoj pušiti cigarete, piti alkohol, previše biti na mobitelu i uzimati drogu jer ti one svakakve loše stvari učiniti mogu.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66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/>
    </mc:Choice>
    <mc:Fallback xmlns="">
      <p:transition spd="slow" advClick="0" advTm="6000"/>
    </mc:Fallback>
  </mc:AlternateContent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Piera</a:t>
            </a:r>
            <a:r>
              <a:rPr lang="hr-HR" sz="2000" dirty="0"/>
              <a:t> </a:t>
            </a:r>
            <a:r>
              <a:rPr lang="hr-HR" sz="2000" dirty="0" err="1"/>
              <a:t>Guina</a:t>
            </a:r>
            <a:endParaRPr lang="hr-HR" sz="2000" dirty="0"/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zamagljuje pogled na svijet.</a:t>
            </a:r>
          </a:p>
        </p:txBody>
      </p:sp>
    </p:spTree>
    <p:extLst>
      <p:ext uri="{BB962C8B-B14F-4D97-AF65-F5344CB8AC3E}">
        <p14:creationId xmlns:p14="http://schemas.microsoft.com/office/powerpoint/2010/main" val="155912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Paula </a:t>
            </a:r>
            <a:r>
              <a:rPr lang="hr-HR" sz="2000" dirty="0" err="1"/>
              <a:t>Ranogajec</a:t>
            </a:r>
            <a:endParaRPr lang="hr-HR" sz="2000" dirty="0"/>
          </a:p>
          <a:p>
            <a:pPr algn="r"/>
            <a:r>
              <a:rPr lang="hr-HR" sz="2000" dirty="0"/>
              <a:t>5.e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Budi pametan i spriječi ovisnost!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Paula </a:t>
            </a:r>
            <a:r>
              <a:rPr lang="hr-HR" sz="2000" dirty="0" err="1"/>
              <a:t>Keškić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39596"/>
            <a:ext cx="6966065" cy="167543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Bolji život ćeš imati ako alkohol, drogu i kocku iz sebe izbaciš.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40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Paula </a:t>
            </a:r>
            <a:r>
              <a:rPr lang="hr-HR" sz="2000" dirty="0" err="1"/>
              <a:t>Kozarić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Droga nije fora već je noćna mora.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2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Matija </a:t>
            </a:r>
            <a:r>
              <a:rPr lang="hr-HR" sz="2000" dirty="0" err="1"/>
              <a:t>Vrabelj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i-FI" sz="3600" dirty="0">
                <a:solidFill>
                  <a:schemeClr val="bg1"/>
                </a:solidFill>
              </a:rPr>
              <a:t>Nisi morao piti, jači si mogao biti.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2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Lukas</a:t>
            </a:r>
            <a:r>
              <a:rPr lang="hr-HR" sz="2000" dirty="0"/>
              <a:t> </a:t>
            </a:r>
            <a:r>
              <a:rPr lang="hr-HR" sz="2000" dirty="0" err="1"/>
              <a:t>Vručinić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3600" dirty="0">
                <a:solidFill>
                  <a:schemeClr val="bg1"/>
                </a:solidFill>
              </a:rPr>
              <a:t>Iz kasina izađi i bolji život pronađi.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Luka </a:t>
            </a:r>
            <a:r>
              <a:rPr lang="hr-HR" sz="2000" dirty="0" err="1"/>
              <a:t>Kafadar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3600" dirty="0">
                <a:solidFill>
                  <a:schemeClr val="bg1"/>
                </a:solidFill>
              </a:rPr>
              <a:t>Baci drogu van pa ćeš imat bolji dan.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3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Lovorka Bakarić</a:t>
            </a:r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4281"/>
            <a:ext cx="6966065" cy="180606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Kad se probudiš zamisli da će dan biti bolji nego jučer.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80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Klara </a:t>
            </a:r>
            <a:r>
              <a:rPr lang="hr-HR" sz="2000" dirty="0" err="1"/>
              <a:t>Žemljić</a:t>
            </a:r>
            <a:endParaRPr lang="hr-HR" sz="2000" dirty="0"/>
          </a:p>
          <a:p>
            <a:pPr algn="r"/>
            <a:r>
              <a:rPr lang="hr-HR" sz="2000" dirty="0"/>
              <a:t>6.b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Ovisnost</a:t>
            </a:r>
            <a:r>
              <a:rPr lang="it-IT" sz="3600" dirty="0">
                <a:solidFill>
                  <a:schemeClr val="bg1"/>
                </a:solidFill>
              </a:rPr>
              <a:t> ne </a:t>
            </a:r>
            <a:r>
              <a:rPr lang="it-IT" sz="3600" dirty="0" err="1">
                <a:solidFill>
                  <a:schemeClr val="bg1"/>
                </a:solidFill>
              </a:rPr>
              <a:t>definira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tko</a:t>
            </a:r>
            <a:r>
              <a:rPr lang="it-IT" sz="3600" dirty="0">
                <a:solidFill>
                  <a:schemeClr val="bg1"/>
                </a:solidFill>
              </a:rPr>
              <a:t> si – </a:t>
            </a:r>
            <a:r>
              <a:rPr lang="it-IT" sz="3600" dirty="0" err="1">
                <a:solidFill>
                  <a:schemeClr val="bg1"/>
                </a:solidFill>
              </a:rPr>
              <a:t>izaberi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slobodu</a:t>
            </a:r>
            <a:r>
              <a:rPr lang="it-IT" sz="3600" dirty="0">
                <a:solidFill>
                  <a:schemeClr val="bg1"/>
                </a:solidFill>
              </a:rPr>
              <a:t>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20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5464629" y="5652655"/>
            <a:ext cx="66290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Ivona Brekalo</a:t>
            </a:r>
          </a:p>
          <a:p>
            <a:pPr algn="r"/>
            <a:r>
              <a:rPr lang="hr-HR" sz="2000" dirty="0"/>
              <a:t>5. c</a:t>
            </a:r>
          </a:p>
          <a:p>
            <a:pPr algn="r"/>
            <a:r>
              <a:rPr lang="hr-HR" sz="2000" dirty="0"/>
              <a:t>Škola za medicinske sestre Mlinarska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89947"/>
            <a:ext cx="6966065" cy="1174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Kocka, igla, cuga ni dim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nisu dobrodošli u moj tim!</a:t>
            </a:r>
          </a:p>
        </p:txBody>
      </p:sp>
    </p:spTree>
    <p:extLst>
      <p:ext uri="{BB962C8B-B14F-4D97-AF65-F5344CB8AC3E}">
        <p14:creationId xmlns:p14="http://schemas.microsoft.com/office/powerpoint/2010/main" val="231413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Kim </a:t>
            </a:r>
            <a:r>
              <a:rPr lang="hr-HR" sz="2000" dirty="0" err="1"/>
              <a:t>Suknaić</a:t>
            </a:r>
            <a:endParaRPr lang="hr-HR" sz="2000" dirty="0"/>
          </a:p>
          <a:p>
            <a:pPr algn="r"/>
            <a:r>
              <a:rPr lang="hr-HR" sz="2000" dirty="0"/>
              <a:t>5.e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Protiv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ovisnosti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borimo</a:t>
            </a:r>
            <a:r>
              <a:rPr lang="it-IT" sz="3600" dirty="0">
                <a:solidFill>
                  <a:schemeClr val="bg1"/>
                </a:solidFill>
              </a:rPr>
              <a:t> se u </a:t>
            </a:r>
            <a:r>
              <a:rPr lang="it-IT" sz="3600" dirty="0" err="1">
                <a:solidFill>
                  <a:schemeClr val="bg1"/>
                </a:solidFill>
              </a:rPr>
              <a:t>stvarnosti</a:t>
            </a:r>
            <a:r>
              <a:rPr lang="it-IT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2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Jakov Štih</a:t>
            </a:r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Nemojte pušiti, to će vas ugušiti.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46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Ivor </a:t>
            </a:r>
            <a:r>
              <a:rPr lang="hr-HR" sz="2000" dirty="0" err="1"/>
              <a:t>Jagušt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Odbaci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drog</a:t>
            </a:r>
            <a:r>
              <a:rPr lang="hr-HR" sz="3600" dirty="0">
                <a:solidFill>
                  <a:schemeClr val="bg1"/>
                </a:solidFill>
              </a:rPr>
              <a:t>u</a:t>
            </a:r>
            <a:r>
              <a:rPr lang="it-IT" sz="3600" dirty="0">
                <a:solidFill>
                  <a:schemeClr val="bg1"/>
                </a:solidFill>
              </a:rPr>
              <a:t> i </a:t>
            </a:r>
            <a:r>
              <a:rPr lang="it-IT" sz="3600" dirty="0" err="1">
                <a:solidFill>
                  <a:schemeClr val="bg1"/>
                </a:solidFill>
              </a:rPr>
              <a:t>približi</a:t>
            </a:r>
            <a:r>
              <a:rPr lang="it-IT" sz="3600" dirty="0">
                <a:solidFill>
                  <a:schemeClr val="bg1"/>
                </a:solidFill>
              </a:rPr>
              <a:t> se </a:t>
            </a:r>
            <a:r>
              <a:rPr lang="it-IT" sz="3600" dirty="0" err="1">
                <a:solidFill>
                  <a:schemeClr val="bg1"/>
                </a:solidFill>
              </a:rPr>
              <a:t>Bogu</a:t>
            </a:r>
            <a:r>
              <a:rPr lang="it-IT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53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 </a:t>
            </a:r>
            <a:r>
              <a:rPr lang="hr-HR" sz="2000" dirty="0" err="1"/>
              <a:t>Pomper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Da ovisna nisam bila kupila bi kuću, brod i pet vila!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6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Helena </a:t>
            </a:r>
            <a:r>
              <a:rPr lang="hr-HR" sz="2000" dirty="0" err="1"/>
              <a:t>Kozarić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Nemoj više piti, jer život će ti prekrasan biti.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187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Gita</a:t>
            </a:r>
            <a:r>
              <a:rPr lang="hr-HR" sz="2000" dirty="0"/>
              <a:t> </a:t>
            </a:r>
            <a:r>
              <a:rPr lang="hr-HR" sz="2000" dirty="0" err="1"/>
              <a:t>Kuntić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63396"/>
            <a:ext cx="6966065" cy="182783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Umjesto da </a:t>
            </a:r>
            <a:r>
              <a:rPr lang="hr-HR" sz="3600" dirty="0" err="1">
                <a:solidFill>
                  <a:schemeClr val="bg1"/>
                </a:solidFill>
              </a:rPr>
              <a:t>Play</a:t>
            </a:r>
            <a:r>
              <a:rPr lang="hr-HR" sz="3600" dirty="0">
                <a:solidFill>
                  <a:schemeClr val="bg1"/>
                </a:solidFill>
              </a:rPr>
              <a:t> </a:t>
            </a:r>
            <a:r>
              <a:rPr lang="hr-HR" sz="3600" dirty="0" err="1">
                <a:solidFill>
                  <a:schemeClr val="bg1"/>
                </a:solidFill>
              </a:rPr>
              <a:t>Station</a:t>
            </a:r>
            <a:r>
              <a:rPr lang="hr-HR" sz="3600" dirty="0">
                <a:solidFill>
                  <a:schemeClr val="bg1"/>
                </a:solidFill>
              </a:rPr>
              <a:t> igraš svaki dan, radije izađi sa društvom van.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1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Franko Kralj</a:t>
            </a:r>
          </a:p>
          <a:p>
            <a:pPr algn="r"/>
            <a:r>
              <a:rPr lang="hr-HR" sz="2000" dirty="0"/>
              <a:t>6.a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Neka tvoja sloboda bude jača od okova ovisnosti.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18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Ema Brstilo</a:t>
            </a:r>
          </a:p>
          <a:p>
            <a:pPr algn="r"/>
            <a:r>
              <a:rPr lang="hr-HR" sz="2000" dirty="0"/>
              <a:t>5.c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63396"/>
            <a:ext cx="6966065" cy="182783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Ljudi su svjesni da poznaju internet ali nisu svjesni da internet poznaje njih.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8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500"/>
    </mc:Choice>
    <mc:Fallback xmlns="">
      <p:transition spd="slow" advClick="0" advTm="3500"/>
    </mc:Fallback>
  </mc:AlternateContent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Ema Bijelić</a:t>
            </a:r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4282"/>
            <a:ext cx="6966065" cy="18060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Drogu stavi na stranu bolje ćeš život imati u danu.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43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Borna </a:t>
            </a:r>
            <a:r>
              <a:rPr lang="hr-HR" sz="2000" dirty="0" err="1"/>
              <a:t>Blank</a:t>
            </a:r>
            <a:endParaRPr lang="hr-HR" sz="2000" dirty="0"/>
          </a:p>
          <a:p>
            <a:pPr algn="r"/>
            <a:r>
              <a:rPr lang="hr-HR" sz="2000" dirty="0"/>
              <a:t>6.b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Ovisan nemoj biti, zdravlje svoje štiti.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43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767943" y="5652655"/>
            <a:ext cx="7325734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Lucija Rako</a:t>
            </a:r>
          </a:p>
          <a:p>
            <a:pPr algn="r"/>
            <a:r>
              <a:rPr lang="hr-HR" sz="2000" dirty="0"/>
              <a:t>5.c</a:t>
            </a:r>
          </a:p>
          <a:p>
            <a:pPr algn="r"/>
            <a:r>
              <a:rPr lang="hr-HR" sz="2000" dirty="0"/>
              <a:t>Škola za medicinske sestre Mlinarska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40318"/>
            <a:ext cx="6966065" cy="67398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Misliti, a ne ovisiti!</a:t>
            </a:r>
          </a:p>
        </p:txBody>
      </p:sp>
    </p:spTree>
    <p:extLst>
      <p:ext uri="{BB962C8B-B14F-4D97-AF65-F5344CB8AC3E}">
        <p14:creationId xmlns:p14="http://schemas.microsoft.com/office/powerpoint/2010/main" val="237944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Bela </a:t>
            </a:r>
            <a:r>
              <a:rPr lang="hr-HR" sz="2000" dirty="0" err="1"/>
              <a:t>Čuzela</a:t>
            </a:r>
            <a:r>
              <a:rPr lang="hr-HR" sz="2000" dirty="0"/>
              <a:t> </a:t>
            </a:r>
            <a:r>
              <a:rPr lang="hr-HR" sz="2000" dirty="0" err="1"/>
              <a:t>Piljac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Kocku odbaci, društvu se ubaci.</a:t>
            </a:r>
          </a:p>
        </p:txBody>
      </p:sp>
    </p:spTree>
    <p:extLst>
      <p:ext uri="{BB962C8B-B14F-4D97-AF65-F5344CB8AC3E}">
        <p14:creationId xmlns:p14="http://schemas.microsoft.com/office/powerpoint/2010/main" val="90978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Antea</a:t>
            </a:r>
            <a:r>
              <a:rPr lang="hr-HR" sz="2000" dirty="0"/>
              <a:t> </a:t>
            </a:r>
            <a:r>
              <a:rPr lang="hr-HR" sz="2000" dirty="0" err="1"/>
              <a:t>Guštin</a:t>
            </a:r>
            <a:endParaRPr lang="hr-HR" sz="2000" dirty="0"/>
          </a:p>
          <a:p>
            <a:pPr algn="r"/>
            <a:r>
              <a:rPr lang="hr-HR" sz="2000" dirty="0"/>
              <a:t>6.b</a:t>
            </a:r>
          </a:p>
          <a:p>
            <a:pPr algn="r"/>
            <a:r>
              <a:rPr lang="hr-HR" sz="2000" dirty="0"/>
              <a:t>OŠ Ante Kovačića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4282"/>
            <a:ext cx="6966065" cy="18060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Tvoji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snovi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vrijede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više</a:t>
            </a:r>
            <a:r>
              <a:rPr lang="it-IT" sz="3600" dirty="0">
                <a:solidFill>
                  <a:schemeClr val="bg1"/>
                </a:solidFill>
              </a:rPr>
              <a:t> nego </a:t>
            </a:r>
            <a:r>
              <a:rPr lang="it-IT" sz="3600" dirty="0" err="1">
                <a:solidFill>
                  <a:schemeClr val="bg1"/>
                </a:solidFill>
              </a:rPr>
              <a:t>ovisnost</a:t>
            </a:r>
            <a:r>
              <a:rPr lang="it-IT" sz="3600" dirty="0">
                <a:solidFill>
                  <a:schemeClr val="bg1"/>
                </a:solidFill>
              </a:rPr>
              <a:t> – </a:t>
            </a:r>
            <a:r>
              <a:rPr lang="it-IT" sz="3600" dirty="0" err="1">
                <a:solidFill>
                  <a:schemeClr val="bg1"/>
                </a:solidFill>
              </a:rPr>
              <a:t>samo</a:t>
            </a:r>
            <a:r>
              <a:rPr lang="it-IT" sz="3600" dirty="0">
                <a:solidFill>
                  <a:schemeClr val="bg1"/>
                </a:solidFill>
              </a:rPr>
              <a:t> reci ne!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05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Hana Hadžić</a:t>
            </a:r>
          </a:p>
          <a:p>
            <a:pPr algn="r"/>
            <a:r>
              <a:rPr lang="hr-HR" sz="2000" dirty="0"/>
              <a:t>8.r</a:t>
            </a:r>
          </a:p>
          <a:p>
            <a:pPr algn="r"/>
            <a:r>
              <a:rPr lang="hr-HR" sz="2000" dirty="0"/>
              <a:t>OŠ Trnjanska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Bez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ovisnosti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pun</a:t>
            </a:r>
            <a:r>
              <a:rPr lang="it-IT" sz="3600" dirty="0">
                <a:solidFill>
                  <a:schemeClr val="bg1"/>
                </a:solidFill>
              </a:rPr>
              <a:t> si </a:t>
            </a:r>
            <a:r>
              <a:rPr lang="it-IT" sz="3600" dirty="0" err="1">
                <a:solidFill>
                  <a:schemeClr val="bg1"/>
                </a:solidFill>
              </a:rPr>
              <a:t>stabilnosti</a:t>
            </a:r>
            <a:r>
              <a:rPr lang="it-IT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57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Tea </a:t>
            </a:r>
            <a:r>
              <a:rPr lang="hr-HR" sz="2000" dirty="0" err="1"/>
              <a:t>Greguranić</a:t>
            </a:r>
            <a:endParaRPr lang="hr-HR" sz="2000" dirty="0"/>
          </a:p>
          <a:p>
            <a:pPr algn="r"/>
            <a:r>
              <a:rPr lang="hr-HR" sz="2000" dirty="0"/>
              <a:t>7.d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30739"/>
            <a:ext cx="6966065" cy="189314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Ovisnosti su početak kraja, oduprimo se od tog pakla.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31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Nika </a:t>
            </a:r>
            <a:r>
              <a:rPr lang="hr-HR" sz="2000" dirty="0" err="1"/>
              <a:t>Markovanović</a:t>
            </a:r>
            <a:endParaRPr lang="hr-HR" sz="2000" dirty="0"/>
          </a:p>
          <a:p>
            <a:pPr algn="r"/>
            <a:r>
              <a:rPr lang="hr-HR" sz="2000" dirty="0"/>
              <a:t>7.d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 sjedi i kockaj uči pa se </a:t>
            </a:r>
            <a:r>
              <a:rPr lang="hr-HR" sz="3600" dirty="0" err="1">
                <a:solidFill>
                  <a:schemeClr val="bg1"/>
                </a:solidFill>
              </a:rPr>
              <a:t>skockaj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58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Sven </a:t>
            </a:r>
            <a:r>
              <a:rPr lang="hr-HR" sz="2000" dirty="0" err="1"/>
              <a:t>Puček</a:t>
            </a:r>
            <a:endParaRPr lang="hr-HR" sz="2000" dirty="0"/>
          </a:p>
          <a:p>
            <a:pPr algn="r"/>
            <a:r>
              <a:rPr lang="hr-HR" sz="2000" dirty="0"/>
              <a:t>7.d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85168"/>
            <a:ext cx="6966065" cy="178429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Zašto da ti život ispunjavaju droge kada mogu razne boje?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96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500"/>
    </mc:Choice>
    <mc:Fallback xmlns="">
      <p:transition spd="slow" advClick="0" advTm="3500"/>
    </mc:Fallback>
  </mc:AlternateContent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Petra </a:t>
            </a:r>
            <a:r>
              <a:rPr lang="hr-HR" sz="2000" dirty="0" err="1"/>
              <a:t>Grbec</a:t>
            </a:r>
            <a:endParaRPr lang="hr-HR" sz="2000" dirty="0"/>
          </a:p>
          <a:p>
            <a:pPr algn="r"/>
            <a:r>
              <a:rPr lang="hr-HR" sz="2000" dirty="0"/>
              <a:t>7.d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52510"/>
            <a:ext cx="6966065" cy="184960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 je kao labirint, ali hrabrost je ključ koji nas vodi u slobodu.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10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500"/>
    </mc:Choice>
    <mc:Fallback xmlns="">
      <p:transition spd="slow" advClick="0" advTm="3500"/>
    </mc:Fallback>
  </mc:AlternateContent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Tena Sabol</a:t>
            </a:r>
          </a:p>
          <a:p>
            <a:pPr algn="r"/>
            <a:r>
              <a:rPr lang="hr-HR" sz="2000" dirty="0"/>
              <a:t>7.d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Igraj i zabij gol, nemoj piti alkohol.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00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Judita Hadžić</a:t>
            </a:r>
          </a:p>
          <a:p>
            <a:pPr algn="r"/>
            <a:r>
              <a:rPr lang="hr-HR" sz="2000" dirty="0"/>
              <a:t>5.b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Gram “sreće“ = tona nesreće.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635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Dorotea</a:t>
            </a:r>
            <a:r>
              <a:rPr lang="hr-HR" sz="2000" dirty="0"/>
              <a:t> Jakopović</a:t>
            </a:r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78339"/>
            <a:ext cx="6966065" cy="21979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Alkoholom misliš da živce možeš smiriti, ali sa sudbinom se moraš pomiriti.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3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5900057" y="5652655"/>
            <a:ext cx="6193620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Nikolina Lovrić</a:t>
            </a:r>
          </a:p>
          <a:p>
            <a:pPr algn="r"/>
            <a:r>
              <a:rPr lang="hr-HR" sz="2000" dirty="0"/>
              <a:t>5. c</a:t>
            </a:r>
          </a:p>
          <a:p>
            <a:pPr algn="r"/>
            <a:r>
              <a:rPr lang="hr-HR" sz="2000" dirty="0"/>
              <a:t>Škola za medicinske sestre Mlinarska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7290"/>
            <a:ext cx="6966065" cy="124004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Plućima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punim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život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živi</a:t>
            </a:r>
            <a:r>
              <a:rPr lang="it-IT" sz="3600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it-IT" sz="3600" dirty="0">
                <a:solidFill>
                  <a:schemeClr val="bg1"/>
                </a:solidFill>
              </a:rPr>
              <a:t>reci ne </a:t>
            </a:r>
            <a:r>
              <a:rPr lang="it-IT" sz="3600" dirty="0" err="1">
                <a:solidFill>
                  <a:schemeClr val="bg1"/>
                </a:solidFill>
              </a:rPr>
              <a:t>drogi</a:t>
            </a:r>
            <a:r>
              <a:rPr lang="it-IT" sz="3600" dirty="0">
                <a:solidFill>
                  <a:schemeClr val="bg1"/>
                </a:solidFill>
              </a:rPr>
              <a:t> i pivi!</a:t>
            </a:r>
          </a:p>
        </p:txBody>
      </p:sp>
    </p:spTree>
    <p:extLst>
      <p:ext uri="{BB962C8B-B14F-4D97-AF65-F5344CB8AC3E}">
        <p14:creationId xmlns:p14="http://schemas.microsoft.com/office/powerpoint/2010/main" val="104329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Dorijan</a:t>
            </a:r>
            <a:r>
              <a:rPr lang="hr-HR" sz="2000" dirty="0"/>
              <a:t> Horvat</a:t>
            </a:r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 err="1">
                <a:solidFill>
                  <a:schemeClr val="bg1"/>
                </a:solidFill>
              </a:rPr>
              <a:t>Fortnite</a:t>
            </a:r>
            <a:r>
              <a:rPr lang="hr-HR" sz="3600" dirty="0">
                <a:solidFill>
                  <a:schemeClr val="bg1"/>
                </a:solidFill>
              </a:rPr>
              <a:t> i PUBG nije isto kao vani trčati. START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29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David </a:t>
            </a:r>
            <a:r>
              <a:rPr lang="hr-HR" sz="2000" dirty="0" err="1"/>
              <a:t>Ivatek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Nemoj pušiti jer će te to srušiti.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70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David </a:t>
            </a:r>
            <a:r>
              <a:rPr lang="hr-HR" sz="2000" dirty="0" err="1"/>
              <a:t>Pandek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85168"/>
            <a:ext cx="6966065" cy="178429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Od droge može doći do zla, nažalost i do trajnog sna.</a:t>
            </a:r>
          </a:p>
        </p:txBody>
      </p:sp>
    </p:spTree>
    <p:extLst>
      <p:ext uri="{BB962C8B-B14F-4D97-AF65-F5344CB8AC3E}">
        <p14:creationId xmlns:p14="http://schemas.microsoft.com/office/powerpoint/2010/main" val="428201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Gabriela Filipović</a:t>
            </a:r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3600" dirty="0">
                <a:solidFill>
                  <a:schemeClr val="bg1"/>
                </a:solidFill>
              </a:rPr>
              <a:t>Iz struje Internet isključi i vid ne muči!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26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Ivan </a:t>
            </a:r>
            <a:r>
              <a:rPr lang="hr-HR" sz="2000" dirty="0" err="1"/>
              <a:t>Šebek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Vid nam </a:t>
            </a:r>
            <a:r>
              <a:rPr lang="hr-HR" sz="3600" dirty="0" err="1">
                <a:solidFill>
                  <a:schemeClr val="bg1"/>
                </a:solidFill>
              </a:rPr>
              <a:t>treba,a</a:t>
            </a:r>
            <a:r>
              <a:rPr lang="hr-HR" sz="3600" dirty="0">
                <a:solidFill>
                  <a:schemeClr val="bg1"/>
                </a:solidFill>
              </a:rPr>
              <a:t> Internet ne treba.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 </a:t>
            </a:r>
            <a:r>
              <a:rPr lang="hr-HR" sz="2000" dirty="0" err="1"/>
              <a:t>Domić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Ovisnost</a:t>
            </a:r>
            <a:r>
              <a:rPr lang="it-IT" sz="3600" dirty="0">
                <a:solidFill>
                  <a:schemeClr val="bg1"/>
                </a:solidFill>
              </a:rPr>
              <a:t> i </a:t>
            </a:r>
            <a:r>
              <a:rPr lang="it-IT" sz="3600" dirty="0" err="1">
                <a:solidFill>
                  <a:schemeClr val="bg1"/>
                </a:solidFill>
              </a:rPr>
              <a:t>droge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donose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borbe</a:t>
            </a:r>
            <a:r>
              <a:rPr lang="it-IT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27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Juraj </a:t>
            </a:r>
            <a:r>
              <a:rPr lang="hr-HR" sz="2000" dirty="0" err="1"/>
              <a:t>Petir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Zbog cigara ostaješ bez pluća i para.</a:t>
            </a:r>
          </a:p>
        </p:txBody>
      </p:sp>
    </p:spTree>
    <p:extLst>
      <p:ext uri="{BB962C8B-B14F-4D97-AF65-F5344CB8AC3E}">
        <p14:creationId xmlns:p14="http://schemas.microsoft.com/office/powerpoint/2010/main" val="384342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Jakov Tušek</a:t>
            </a:r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Zbog droge te život neće ljubiti, a može te i ubiti.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60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Karlo </a:t>
            </a:r>
            <a:r>
              <a:rPr lang="hr-HR" sz="2000" dirty="0" err="1"/>
              <a:t>Ivković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Budi na Balkanu bez da budeš ovisan o duhanu.</a:t>
            </a:r>
          </a:p>
        </p:txBody>
      </p:sp>
    </p:spTree>
    <p:extLst>
      <p:ext uri="{BB962C8B-B14F-4D97-AF65-F5344CB8AC3E}">
        <p14:creationId xmlns:p14="http://schemas.microsoft.com/office/powerpoint/2010/main" val="525322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Kim </a:t>
            </a:r>
            <a:r>
              <a:rPr lang="hr-HR" sz="2000" dirty="0" err="1"/>
              <a:t>Tudek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3600" dirty="0">
                <a:solidFill>
                  <a:schemeClr val="bg1"/>
                </a:solidFill>
              </a:rPr>
              <a:t>Nemoj se bockati i sa životom se kockati.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00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767943" y="5652655"/>
            <a:ext cx="7325734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Tena </a:t>
            </a:r>
            <a:r>
              <a:rPr lang="hr-HR" sz="2000" dirty="0" err="1"/>
              <a:t>Sičenica</a:t>
            </a:r>
            <a:endParaRPr lang="hr-HR" sz="2000" dirty="0"/>
          </a:p>
          <a:p>
            <a:pPr algn="r"/>
            <a:r>
              <a:rPr lang="hr-HR" sz="2000" dirty="0"/>
              <a:t>5.c </a:t>
            </a:r>
          </a:p>
          <a:p>
            <a:pPr algn="r"/>
            <a:r>
              <a:rPr lang="hr-HR" sz="2000" dirty="0"/>
              <a:t>Škola za medicinske sestre Mlinarska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63375"/>
            <a:ext cx="6966065" cy="18278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Za drogu budi protiv, neka ti obitelj i zdravlje 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budu motiv!</a:t>
            </a:r>
          </a:p>
        </p:txBody>
      </p:sp>
    </p:spTree>
    <p:extLst>
      <p:ext uri="{BB962C8B-B14F-4D97-AF65-F5344CB8AC3E}">
        <p14:creationId xmlns:p14="http://schemas.microsoft.com/office/powerpoint/2010/main" val="148694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Leonardo </a:t>
            </a:r>
            <a:r>
              <a:rPr lang="hr-HR" sz="2000" dirty="0" err="1"/>
              <a:t>Vuraić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Cigareta nije fora, a nekima je droga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31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Mislav </a:t>
            </a:r>
            <a:r>
              <a:rPr lang="hr-HR" sz="2000" dirty="0" err="1"/>
              <a:t>Petener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018537"/>
            <a:ext cx="6966065" cy="211755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Maknuti se od igrica i otvoriti vrata, kako je lijepo doći do svježega zraka.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06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Mateo </a:t>
            </a:r>
            <a:r>
              <a:rPr lang="hr-HR" sz="2000" dirty="0" err="1"/>
              <a:t>Igrc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Kad prestaneš biti ovisan, može biti ponosan.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27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Nika Posavec</a:t>
            </a:r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Vugrovec</a:t>
            </a:r>
            <a:r>
              <a:rPr lang="hr-HR" sz="2000" dirty="0"/>
              <a:t> - </a:t>
            </a:r>
            <a:r>
              <a:rPr lang="hr-HR" sz="2000" dirty="0" err="1"/>
              <a:t>Kašina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39596"/>
            <a:ext cx="6966065" cy="167543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Ako nemaš vremena za svoje zdravlje sada, nećeš nikada!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81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Ema Dražić</a:t>
            </a:r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Alkohol je znak za brz počinak!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2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Kaja Bošnjak</a:t>
            </a:r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Rakija, vino i pivo – to ti je krivo!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6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Kaja Lončar</a:t>
            </a:r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847710"/>
            <a:ext cx="6966065" cy="245920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Odavanje drogama i alkoholu uništit će vam prijateljstvo, obitelj i sve odnose!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71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Lota </a:t>
            </a:r>
            <a:r>
              <a:rPr lang="hr-HR" sz="2000" dirty="0" err="1"/>
              <a:t>Udatny</a:t>
            </a:r>
            <a:endParaRPr lang="hr-HR" sz="2000" dirty="0"/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3600" dirty="0">
                <a:solidFill>
                  <a:schemeClr val="bg1"/>
                </a:solidFill>
              </a:rPr>
              <a:t>Nemoj previše piti jer ćeš ovisan biti!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7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Kaja Lončar</a:t>
            </a:r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0270"/>
            <a:ext cx="6966065" cy="181408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Nemoj biti ovisan o alkoholu i travi, nego budi marljiv kao mravi!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52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Lucija </a:t>
            </a:r>
            <a:r>
              <a:rPr lang="hr-HR" sz="2000" dirty="0" err="1"/>
              <a:t>Zlopaša</a:t>
            </a:r>
            <a:endParaRPr lang="hr-HR" sz="2000" dirty="0"/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28710"/>
            <a:ext cx="6966065" cy="169720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Kad jednom s alkoholom kreneš, zaustaviti se ne možeš.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26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984171" y="5652655"/>
            <a:ext cx="8109506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hr-HR" sz="2000" dirty="0"/>
          </a:p>
          <a:p>
            <a:pPr algn="r"/>
            <a:r>
              <a:rPr lang="hr-HR" sz="2000" dirty="0"/>
              <a:t>Valentina </a:t>
            </a:r>
            <a:r>
              <a:rPr lang="hr-HR" sz="2000" dirty="0" err="1"/>
              <a:t>Neznanović</a:t>
            </a:r>
            <a:endParaRPr lang="hr-HR" sz="2000" dirty="0"/>
          </a:p>
          <a:p>
            <a:pPr algn="r"/>
            <a:r>
              <a:rPr lang="hr-HR" sz="2000" dirty="0"/>
              <a:t>5.c</a:t>
            </a:r>
          </a:p>
          <a:p>
            <a:pPr algn="r"/>
            <a:r>
              <a:rPr lang="hr-HR" sz="2000" dirty="0"/>
              <a:t>Škola za medicinske sestre Mlinarska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30718"/>
            <a:ext cx="6966065" cy="189318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Zajedno protiv ovisnosti, gradimo budućnost punu radosti.</a:t>
            </a:r>
          </a:p>
        </p:txBody>
      </p:sp>
    </p:spTree>
    <p:extLst>
      <p:ext uri="{BB962C8B-B14F-4D97-AF65-F5344CB8AC3E}">
        <p14:creationId xmlns:p14="http://schemas.microsoft.com/office/powerpoint/2010/main" val="114144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Petra Mamić</a:t>
            </a:r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Nije sramotno stati, nego nastaviti!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6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Tin </a:t>
            </a:r>
            <a:r>
              <a:rPr lang="hr-HR" sz="2000" dirty="0" err="1"/>
              <a:t>Glišić</a:t>
            </a:r>
            <a:endParaRPr lang="hr-HR" sz="2000" dirty="0"/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96053"/>
            <a:ext cx="6966065" cy="17625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Probistri um, spasi dom, odaberi mir nad alkoholom!</a:t>
            </a:r>
          </a:p>
        </p:txBody>
      </p:sp>
    </p:spTree>
    <p:extLst>
      <p:ext uri="{BB962C8B-B14F-4D97-AF65-F5344CB8AC3E}">
        <p14:creationId xmlns:p14="http://schemas.microsoft.com/office/powerpoint/2010/main" val="292506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500"/>
    </mc:Choice>
    <mc:Fallback xmlns="">
      <p:transition spd="slow" advClick="0" advTm="3500"/>
    </mc:Fallback>
  </mc:AlternateContent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Toma </a:t>
            </a:r>
            <a:r>
              <a:rPr lang="hr-HR" sz="2000" dirty="0" err="1"/>
              <a:t>Plavetić</a:t>
            </a:r>
            <a:endParaRPr lang="hr-HR" sz="2000" dirty="0"/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41625"/>
            <a:ext cx="6966065" cy="1871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Nisu dobre ni rakije ni vina ni </a:t>
            </a:r>
            <a:r>
              <a:rPr lang="hr-HR" sz="3600" dirty="0" err="1">
                <a:solidFill>
                  <a:schemeClr val="bg1"/>
                </a:solidFill>
              </a:rPr>
              <a:t>Colada</a:t>
            </a:r>
            <a:r>
              <a:rPr lang="hr-HR" sz="3600" dirty="0">
                <a:solidFill>
                  <a:schemeClr val="bg1"/>
                </a:solidFill>
              </a:rPr>
              <a:t> Pina. Nemoj piti, bolji pokušaj biti!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71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159829"/>
            <a:ext cx="8436077" cy="16752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Mia</a:t>
            </a:r>
            <a:r>
              <a:rPr lang="hr-HR" sz="2000" dirty="0"/>
              <a:t> </a:t>
            </a:r>
            <a:r>
              <a:rPr lang="hr-HR" sz="2000" dirty="0" err="1"/>
              <a:t>Tolić</a:t>
            </a:r>
            <a:endParaRPr lang="hr-HR" sz="2000" dirty="0"/>
          </a:p>
          <a:p>
            <a:pPr algn="r"/>
            <a:r>
              <a:rPr lang="hr-HR" sz="2000" dirty="0"/>
              <a:t>&amp; </a:t>
            </a:r>
          </a:p>
          <a:p>
            <a:pPr algn="r"/>
            <a:r>
              <a:rPr lang="hr-HR" sz="2000" dirty="0"/>
              <a:t>Korina Krajina</a:t>
            </a:r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Bartola Kašića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4282"/>
            <a:ext cx="6966065" cy="18060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Ako želiš prestati piti, promatraj pijane dok si trijezan.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69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Lorina</a:t>
            </a:r>
            <a:r>
              <a:rPr lang="hr-HR" sz="2000" dirty="0"/>
              <a:t> </a:t>
            </a:r>
            <a:r>
              <a:rPr lang="hr-HR" sz="2000" dirty="0" err="1"/>
              <a:t>Katulić</a:t>
            </a:r>
            <a:endParaRPr lang="hr-HR" sz="2000" dirty="0"/>
          </a:p>
          <a:p>
            <a:pPr algn="r"/>
            <a:r>
              <a:rPr lang="hr-HR" sz="2000" dirty="0"/>
              <a:t>7. a</a:t>
            </a:r>
          </a:p>
          <a:p>
            <a:pPr algn="r"/>
            <a:r>
              <a:rPr lang="hr-HR" sz="2000" dirty="0"/>
              <a:t>OŠ Gornje Vrapče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000110"/>
            <a:ext cx="6966065" cy="215440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Danas mnogo ljudi, zarobljava droga; 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ne upuštaj se u to – bolji si od toga!</a:t>
            </a:r>
          </a:p>
        </p:txBody>
      </p:sp>
    </p:spTree>
    <p:extLst>
      <p:ext uri="{BB962C8B-B14F-4D97-AF65-F5344CB8AC3E}">
        <p14:creationId xmlns:p14="http://schemas.microsoft.com/office/powerpoint/2010/main" val="68126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Josip Kovačić</a:t>
            </a:r>
          </a:p>
          <a:p>
            <a:pPr algn="r"/>
            <a:r>
              <a:rPr lang="hr-HR" sz="2000" dirty="0"/>
              <a:t>8.b</a:t>
            </a:r>
          </a:p>
          <a:p>
            <a:pPr algn="r"/>
            <a:r>
              <a:rPr lang="hr-HR" sz="2000" dirty="0"/>
              <a:t>OŠ Gornje Vrapče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685910"/>
            <a:ext cx="6966065" cy="78280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Baci cigaru, ne čik!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83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Saša </a:t>
            </a:r>
            <a:r>
              <a:rPr lang="hr-HR" sz="2000" dirty="0" err="1"/>
              <a:t>Pribić</a:t>
            </a:r>
            <a:endParaRPr lang="hr-HR" sz="2000" dirty="0"/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Središće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07682"/>
            <a:ext cx="6966065" cy="7392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Budi svjestan, ne ovisan!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22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Lana Licitar</a:t>
            </a:r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Središće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Droge ne uzimaj sretan život imaj.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42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Sara </a:t>
            </a:r>
            <a:r>
              <a:rPr lang="hr-HR" sz="2000" dirty="0" err="1"/>
              <a:t>Zegnal</a:t>
            </a:r>
            <a:endParaRPr lang="hr-HR" sz="2000" dirty="0"/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Središće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4282"/>
            <a:ext cx="6966065" cy="18060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Gdje je u ovisnosti sreća, kada je mogućnost nesreće veća?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81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Lana </a:t>
            </a:r>
            <a:r>
              <a:rPr lang="hr-HR" sz="2000" dirty="0" err="1"/>
              <a:t>Pižir</a:t>
            </a:r>
            <a:endParaRPr lang="hr-HR" sz="2000" dirty="0"/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Trnsko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velika patnja, dok je bol samo pratnja!</a:t>
            </a:r>
          </a:p>
        </p:txBody>
      </p:sp>
    </p:spTree>
    <p:extLst>
      <p:ext uri="{BB962C8B-B14F-4D97-AF65-F5344CB8AC3E}">
        <p14:creationId xmlns:p14="http://schemas.microsoft.com/office/powerpoint/2010/main" val="293286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4" y="5652655"/>
            <a:ext cx="5076305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Veronika Miličević</a:t>
            </a:r>
          </a:p>
          <a:p>
            <a:pPr algn="r"/>
            <a:r>
              <a:rPr lang="hr-HR" sz="2000" dirty="0"/>
              <a:t>3. a</a:t>
            </a:r>
          </a:p>
          <a:p>
            <a:pPr algn="r"/>
            <a:r>
              <a:rPr lang="hr-HR" sz="2000" dirty="0"/>
              <a:t>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Zatvori vrata štetnosti,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otvori put vrijednosti.</a:t>
            </a:r>
          </a:p>
        </p:txBody>
      </p:sp>
    </p:spTree>
    <p:extLst>
      <p:ext uri="{BB962C8B-B14F-4D97-AF65-F5344CB8AC3E}">
        <p14:creationId xmlns:p14="http://schemas.microsoft.com/office/powerpoint/2010/main" val="344980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Luka Tomljanović</a:t>
            </a:r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Trnsko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61368"/>
            <a:ext cx="6966065" cy="163189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Grad bez ovisnosti je kao polje cvijeća u punom rastu.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5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500"/>
    </mc:Choice>
    <mc:Fallback xmlns="">
      <p:transition spd="slow" advClick="0" advTm="3500"/>
    </mc:Fallback>
  </mc:AlternateContent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Hana </a:t>
            </a:r>
            <a:r>
              <a:rPr lang="hr-HR" sz="2000" dirty="0" err="1"/>
              <a:t>Kasami</a:t>
            </a:r>
            <a:endParaRPr lang="hr-HR" sz="2000" dirty="0"/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Trnsko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727967"/>
            <a:ext cx="6966065" cy="26986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Zdrav život, Joga, bez pušenja i droga je moto života moga! Manje puši, sa mnom se druži i život će ti biti duži.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85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Noemi</a:t>
            </a:r>
            <a:r>
              <a:rPr lang="hr-HR" sz="2000" dirty="0"/>
              <a:t> Hadžić</a:t>
            </a:r>
          </a:p>
          <a:p>
            <a:pPr algn="r"/>
            <a:r>
              <a:rPr lang="hr-HR" sz="2000" dirty="0"/>
              <a:t>7.r</a:t>
            </a:r>
          </a:p>
          <a:p>
            <a:pPr algn="r"/>
            <a:r>
              <a:rPr lang="hr-HR" sz="2000" dirty="0"/>
              <a:t>OŠ Trnjanska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 ti oduzima neovisnost.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0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Judita </a:t>
            </a:r>
            <a:r>
              <a:rPr lang="hr-HR" sz="2000" dirty="0" err="1"/>
              <a:t>Tadin</a:t>
            </a:r>
            <a:endParaRPr lang="hr-HR" sz="2000" dirty="0"/>
          </a:p>
          <a:p>
            <a:pPr algn="r"/>
            <a:r>
              <a:rPr lang="hr-HR" sz="2000" dirty="0"/>
              <a:t>8.B</a:t>
            </a:r>
          </a:p>
          <a:p>
            <a:pPr algn="r"/>
            <a:r>
              <a:rPr lang="hr-HR" sz="2000" dirty="0"/>
              <a:t>OŠ Ksavera Šandora Gjalskoga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52027"/>
            <a:ext cx="6966065" cy="185057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Mobitel isključi, izađi van, zaboravi na ekran, iskoristi dan!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9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Filip Ivan </a:t>
            </a:r>
            <a:r>
              <a:rPr lang="hr-HR" sz="2000" dirty="0" err="1"/>
              <a:t>Vajs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Ksavera Šandora Gjalskoga</a:t>
            </a:r>
          </a:p>
          <a:p>
            <a:pPr algn="r"/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045030"/>
            <a:ext cx="6966065" cy="354874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Tik-tak, </a:t>
            </a:r>
            <a:r>
              <a:rPr lang="hr-HR" sz="3600" dirty="0" err="1">
                <a:solidFill>
                  <a:schemeClr val="bg1"/>
                </a:solidFill>
              </a:rPr>
              <a:t>buđenjeee</a:t>
            </a:r>
            <a:r>
              <a:rPr lang="hr-HR" sz="3600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vrijeme je za nove izazove!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U Gjalskom se sada nešto novo sprema,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puno aktivnosti i novih ideja.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Piši, crtaj, pjevaj i pleši,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budi kreativan, ekrana se riješi!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Avantura je krenula, značke se broje,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nagrada čeka samo najbolje!</a:t>
            </a:r>
          </a:p>
        </p:txBody>
      </p:sp>
    </p:spTree>
    <p:extLst>
      <p:ext uri="{BB962C8B-B14F-4D97-AF65-F5344CB8AC3E}">
        <p14:creationId xmlns:p14="http://schemas.microsoft.com/office/powerpoint/2010/main" val="20596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Mara Lučić</a:t>
            </a:r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Ksavera Šandora Gjalskoga</a:t>
            </a:r>
          </a:p>
          <a:p>
            <a:pPr algn="r"/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85167"/>
            <a:ext cx="6966065" cy="17842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Tik-tak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Vrijeme curi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Ostavi mobitel i pojuri</a:t>
            </a:r>
          </a:p>
        </p:txBody>
      </p:sp>
    </p:spTree>
    <p:extLst>
      <p:ext uri="{BB962C8B-B14F-4D97-AF65-F5344CB8AC3E}">
        <p14:creationId xmlns:p14="http://schemas.microsoft.com/office/powerpoint/2010/main" val="167988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Fran</a:t>
            </a:r>
            <a:r>
              <a:rPr lang="hr-HR" sz="2000" dirty="0"/>
              <a:t> </a:t>
            </a:r>
            <a:r>
              <a:rPr lang="hr-HR" sz="2000" dirty="0" err="1"/>
              <a:t>Gelo</a:t>
            </a:r>
            <a:endParaRPr lang="hr-HR" sz="2000" dirty="0"/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Jordanovac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 je kao otrov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Dok ne diraš, dobro je</a:t>
            </a:r>
          </a:p>
        </p:txBody>
      </p:sp>
    </p:spTree>
    <p:extLst>
      <p:ext uri="{BB962C8B-B14F-4D97-AF65-F5344CB8AC3E}">
        <p14:creationId xmlns:p14="http://schemas.microsoft.com/office/powerpoint/2010/main" val="363208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Elena </a:t>
            </a:r>
            <a:r>
              <a:rPr lang="hr-HR" sz="2000" dirty="0" err="1"/>
              <a:t>Kilim</a:t>
            </a:r>
            <a:endParaRPr lang="hr-HR" sz="2000" dirty="0"/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Jordanovac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56084"/>
            <a:ext cx="6966065" cy="224245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Tvoja snaga protiv ovisnosti je poput plamena koji gori iznutra i osvjetljava put drugima!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30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Tara Horvat</a:t>
            </a:r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Jordanovac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087196"/>
            <a:ext cx="6966065" cy="198023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 je kao mračna oluja,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ali tvoja snaga je kao munja.</a:t>
            </a:r>
          </a:p>
        </p:txBody>
      </p:sp>
    </p:spTree>
    <p:extLst>
      <p:ext uri="{BB962C8B-B14F-4D97-AF65-F5344CB8AC3E}">
        <p14:creationId xmlns:p14="http://schemas.microsoft.com/office/powerpoint/2010/main" val="249754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Anja Kovačević</a:t>
            </a:r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Jordanovac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31452"/>
            <a:ext cx="6966065" cy="229172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Tuga uz ovisnost nije tebe vrijedna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zato idi prema sreći gdje toga nema!</a:t>
            </a:r>
          </a:p>
        </p:txBody>
      </p:sp>
    </p:spTree>
    <p:extLst>
      <p:ext uri="{BB962C8B-B14F-4D97-AF65-F5344CB8AC3E}">
        <p14:creationId xmlns:p14="http://schemas.microsoft.com/office/powerpoint/2010/main" val="363868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Lea Čičak</a:t>
            </a:r>
          </a:p>
          <a:p>
            <a:pPr algn="r"/>
            <a:r>
              <a:rPr lang="hr-HR" sz="2000" dirty="0"/>
              <a:t>3.a</a:t>
            </a:r>
          </a:p>
          <a:p>
            <a:pPr algn="r"/>
            <a:r>
              <a:rPr lang="hr-HR" sz="2000" dirty="0"/>
              <a:t>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2481944" y="3555538"/>
            <a:ext cx="7405772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2900" dirty="0">
                <a:solidFill>
                  <a:schemeClr val="bg1"/>
                </a:solidFill>
              </a:rPr>
              <a:t>Ovisnosti se riješi i onda se nasmiješi.</a:t>
            </a:r>
          </a:p>
          <a:p>
            <a:r>
              <a:rPr lang="pl-PL" sz="2900" dirty="0">
                <a:solidFill>
                  <a:schemeClr val="bg1"/>
                </a:solidFill>
              </a:rPr>
              <a:t>Alkohol, drogu i kocku ostavi i rađe se sa</a:t>
            </a:r>
          </a:p>
          <a:p>
            <a:r>
              <a:rPr lang="pl-PL" sz="2900" dirty="0">
                <a:solidFill>
                  <a:schemeClr val="bg1"/>
                </a:solidFill>
              </a:rPr>
              <a:t>prijateljima zabavi. Zabava od toga puno je bolja, jer </a:t>
            </a:r>
          </a:p>
          <a:p>
            <a:r>
              <a:rPr lang="pl-PL" sz="2900" dirty="0">
                <a:solidFill>
                  <a:schemeClr val="bg1"/>
                </a:solidFill>
              </a:rPr>
              <a:t>onda za životom proradi </a:t>
            </a:r>
          </a:p>
          <a:p>
            <a:r>
              <a:rPr lang="pl-PL" sz="2900" dirty="0">
                <a:solidFill>
                  <a:schemeClr val="bg1"/>
                </a:solidFill>
              </a:rPr>
              <a:t>Te volja.</a:t>
            </a:r>
          </a:p>
        </p:txBody>
      </p:sp>
    </p:spTree>
    <p:extLst>
      <p:ext uri="{BB962C8B-B14F-4D97-AF65-F5344CB8AC3E}">
        <p14:creationId xmlns:p14="http://schemas.microsoft.com/office/powerpoint/2010/main" val="167449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Lea Kovačević</a:t>
            </a:r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Jordanovac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11829"/>
            <a:ext cx="6966065" cy="206828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 je tamna sjena, ali zajedno možemo osvijetliti put prema slobodi i zdravlju.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33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Mark</a:t>
            </a:r>
            <a:r>
              <a:rPr lang="hr-HR" sz="2000" dirty="0"/>
              <a:t> Cvetković</a:t>
            </a:r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Jordanovac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Nemojte pušiti jer se možete ugušiti.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79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Tomislav </a:t>
            </a:r>
            <a:r>
              <a:rPr lang="hr-HR" sz="2000" dirty="0" err="1"/>
              <a:t>Rauker</a:t>
            </a:r>
            <a:endParaRPr lang="hr-HR" sz="2000" dirty="0"/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Jordanovac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01656"/>
            <a:ext cx="6966065" cy="235131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Ljudi su ovisni o alkoholu i </a:t>
            </a:r>
            <a:r>
              <a:rPr lang="hr-HR" sz="3600" dirty="0" err="1">
                <a:solidFill>
                  <a:schemeClr val="bg1"/>
                </a:solidFill>
              </a:rPr>
              <a:t>vejpanju</a:t>
            </a:r>
            <a:r>
              <a:rPr lang="hr-HR" sz="36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a ne o svome prosvjetljenju.</a:t>
            </a:r>
          </a:p>
        </p:txBody>
      </p:sp>
    </p:spTree>
    <p:extLst>
      <p:ext uri="{BB962C8B-B14F-4D97-AF65-F5344CB8AC3E}">
        <p14:creationId xmlns:p14="http://schemas.microsoft.com/office/powerpoint/2010/main" val="322262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Alex</a:t>
            </a:r>
            <a:r>
              <a:rPr lang="hr-HR" sz="2000" dirty="0"/>
              <a:t> </a:t>
            </a:r>
            <a:r>
              <a:rPr lang="hr-HR" sz="2000" dirty="0" err="1"/>
              <a:t>Hill</a:t>
            </a:r>
            <a:r>
              <a:rPr lang="hr-HR" sz="2000" dirty="0"/>
              <a:t> </a:t>
            </a:r>
            <a:r>
              <a:rPr lang="hr-HR" sz="2000" dirty="0" err="1"/>
              <a:t>Ulić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Fran</a:t>
            </a:r>
            <a:r>
              <a:rPr lang="hr-HR" sz="2000" dirty="0"/>
              <a:t> Galović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i-FI" sz="3600" dirty="0">
                <a:solidFill>
                  <a:schemeClr val="bg1"/>
                </a:solidFill>
              </a:rPr>
              <a:t>Kocka je pala</a:t>
            </a:r>
          </a:p>
          <a:p>
            <a:pPr algn="ctr"/>
            <a:r>
              <a:rPr lang="fi-FI" sz="3600" dirty="0">
                <a:solidFill>
                  <a:schemeClr val="bg1"/>
                </a:solidFill>
              </a:rPr>
              <a:t>Ovisnostima ne hvala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34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Lucia</a:t>
            </a:r>
            <a:r>
              <a:rPr lang="hr-HR" sz="2000" dirty="0"/>
              <a:t> </a:t>
            </a:r>
            <a:r>
              <a:rPr lang="hr-HR" sz="2000" dirty="0" err="1"/>
              <a:t>Višić</a:t>
            </a:r>
            <a:endParaRPr lang="hr-HR" sz="2000" dirty="0"/>
          </a:p>
          <a:p>
            <a:pPr algn="r"/>
            <a:r>
              <a:rPr lang="hr-HR" sz="2000" dirty="0"/>
              <a:t>6.c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Trnsko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Upali svjetlo svog života,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ne budi u tami</a:t>
            </a:r>
            <a:r>
              <a:rPr lang="pl-PL" sz="3600" dirty="0">
                <a:solidFill>
                  <a:schemeClr val="bg1"/>
                </a:solidFill>
              </a:rPr>
              <a:t>.</a:t>
            </a:r>
            <a:endParaRPr lang="hr-H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59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Eduard </a:t>
            </a:r>
            <a:r>
              <a:rPr lang="hr-HR" sz="2000" dirty="0" err="1"/>
              <a:t>Ravlić</a:t>
            </a:r>
            <a:endParaRPr lang="hr-HR" sz="2000" dirty="0"/>
          </a:p>
          <a:p>
            <a:pPr algn="r"/>
            <a:r>
              <a:rPr lang="hr-HR" sz="2000" dirty="0"/>
              <a:t>8.c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Zagrli život,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odbaci smrt!</a:t>
            </a:r>
          </a:p>
        </p:txBody>
      </p:sp>
    </p:spTree>
    <p:extLst>
      <p:ext uri="{BB962C8B-B14F-4D97-AF65-F5344CB8AC3E}">
        <p14:creationId xmlns:p14="http://schemas.microsoft.com/office/powerpoint/2010/main" val="381368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 Grgurić</a:t>
            </a:r>
          </a:p>
          <a:p>
            <a:pPr algn="r"/>
            <a:r>
              <a:rPr lang="hr-HR" sz="2000" dirty="0"/>
              <a:t>8.b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Snove ostvari,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drogu ostavi!</a:t>
            </a:r>
          </a:p>
        </p:txBody>
      </p:sp>
    </p:spTree>
    <p:extLst>
      <p:ext uri="{BB962C8B-B14F-4D97-AF65-F5344CB8AC3E}">
        <p14:creationId xmlns:p14="http://schemas.microsoft.com/office/powerpoint/2010/main" val="348998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Karla Pavlović</a:t>
            </a:r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Drogu</a:t>
            </a:r>
            <a:r>
              <a:rPr lang="it-IT" sz="3600" dirty="0">
                <a:solidFill>
                  <a:schemeClr val="bg1"/>
                </a:solidFill>
              </a:rPr>
              <a:t> ne </a:t>
            </a:r>
            <a:r>
              <a:rPr lang="it-IT" sz="3600" dirty="0" err="1">
                <a:solidFill>
                  <a:schemeClr val="bg1"/>
                </a:solidFill>
              </a:rPr>
              <a:t>uzimaj</a:t>
            </a:r>
            <a:r>
              <a:rPr lang="it-IT" sz="36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it-IT" sz="3600" dirty="0" err="1">
                <a:solidFill>
                  <a:schemeClr val="bg1"/>
                </a:solidFill>
              </a:rPr>
              <a:t>život</a:t>
            </a:r>
            <a:r>
              <a:rPr lang="it-IT" sz="3600" dirty="0">
                <a:solidFill>
                  <a:schemeClr val="bg1"/>
                </a:solidFill>
              </a:rPr>
              <a:t> si ne </a:t>
            </a:r>
            <a:r>
              <a:rPr lang="it-IT" sz="3600" dirty="0" err="1">
                <a:solidFill>
                  <a:schemeClr val="bg1"/>
                </a:solidFill>
              </a:rPr>
              <a:t>oduzimaj</a:t>
            </a:r>
            <a:r>
              <a:rPr lang="it-IT" sz="36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91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Korina Oreški</a:t>
            </a:r>
          </a:p>
          <a:p>
            <a:pPr algn="r"/>
            <a:r>
              <a:rPr lang="hr-HR" sz="2000" dirty="0"/>
              <a:t>8. a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06939"/>
            <a:ext cx="6966065" cy="174074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nije spas ako svaki trenutak uzima od nas.</a:t>
            </a:r>
          </a:p>
        </p:txBody>
      </p:sp>
    </p:spTree>
    <p:extLst>
      <p:ext uri="{BB962C8B-B14F-4D97-AF65-F5344CB8AC3E}">
        <p14:creationId xmlns:p14="http://schemas.microsoft.com/office/powerpoint/2010/main" val="133146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Laura Majstorović</a:t>
            </a:r>
          </a:p>
          <a:p>
            <a:pPr algn="r"/>
            <a:r>
              <a:rPr lang="hr-HR" sz="2000" dirty="0"/>
              <a:t>8.b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3600" dirty="0">
                <a:solidFill>
                  <a:schemeClr val="bg1"/>
                </a:solidFill>
              </a:rPr>
              <a:t>Ovisnost nema izgled, </a:t>
            </a:r>
          </a:p>
          <a:p>
            <a:pPr algn="ctr"/>
            <a:r>
              <a:rPr lang="sv-SE" sz="3600" dirty="0">
                <a:solidFill>
                  <a:schemeClr val="bg1"/>
                </a:solidFill>
              </a:rPr>
              <a:t>prepoznaj ju!</a:t>
            </a:r>
          </a:p>
        </p:txBody>
      </p:sp>
    </p:spTree>
    <p:extLst>
      <p:ext uri="{BB962C8B-B14F-4D97-AF65-F5344CB8AC3E}">
        <p14:creationId xmlns:p14="http://schemas.microsoft.com/office/powerpoint/2010/main" val="305935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Dora Bekić </a:t>
            </a:r>
          </a:p>
          <a:p>
            <a:pPr algn="r"/>
            <a:r>
              <a:rPr lang="hr-HR" sz="2000" dirty="0"/>
              <a:t>1. c</a:t>
            </a:r>
            <a:endParaRPr lang="hr-HR" sz="2000" dirty="0">
              <a:solidFill>
                <a:schemeClr val="bg1"/>
              </a:solidFill>
            </a:endParaRPr>
          </a:p>
          <a:p>
            <a:pPr algn="r"/>
            <a:r>
              <a:rPr lang="hr-HR" sz="2000" dirty="0"/>
              <a:t>XVIII.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89947"/>
            <a:ext cx="6966065" cy="1174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Ugasi žar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upali život.</a:t>
            </a:r>
          </a:p>
        </p:txBody>
      </p:sp>
    </p:spTree>
    <p:extLst>
      <p:ext uri="{BB962C8B-B14F-4D97-AF65-F5344CB8AC3E}">
        <p14:creationId xmlns:p14="http://schemas.microsoft.com/office/powerpoint/2010/main" val="306141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Matko Dragičević</a:t>
            </a:r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Prestani </a:t>
            </a:r>
            <a:r>
              <a:rPr lang="hr-HR" sz="3600" dirty="0" err="1">
                <a:solidFill>
                  <a:schemeClr val="bg1"/>
                </a:solidFill>
              </a:rPr>
              <a:t>wiipati</a:t>
            </a:r>
            <a:r>
              <a:rPr lang="hr-HR" sz="3600" dirty="0">
                <a:solidFill>
                  <a:schemeClr val="bg1"/>
                </a:solidFill>
              </a:rPr>
              <a:t> ili ćeš prije svih </a:t>
            </a:r>
            <a:r>
              <a:rPr lang="hr-HR" sz="3600" dirty="0" err="1">
                <a:solidFill>
                  <a:schemeClr val="bg1"/>
                </a:solidFill>
              </a:rPr>
              <a:t>rippat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63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Noa Kovač</a:t>
            </a:r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i-FI" sz="3600" dirty="0">
                <a:solidFill>
                  <a:schemeClr val="bg1"/>
                </a:solidFill>
              </a:rPr>
              <a:t>Životu se veseli, drogu nikad ne poželi!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16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Petra Dujić</a:t>
            </a:r>
          </a:p>
          <a:p>
            <a:pPr algn="r"/>
            <a:r>
              <a:rPr lang="hr-HR" sz="2000" dirty="0"/>
              <a:t>8.b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07682"/>
            <a:ext cx="6966065" cy="7392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Život zove, živi ga!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13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Edina </a:t>
            </a:r>
            <a:r>
              <a:rPr lang="hr-HR" sz="2000" dirty="0" err="1"/>
              <a:t>Seferagić</a:t>
            </a:r>
            <a:endParaRPr lang="hr-HR" sz="2000" dirty="0"/>
          </a:p>
          <a:p>
            <a:pPr algn="r"/>
            <a:r>
              <a:rPr lang="hr-HR" sz="2000" dirty="0"/>
              <a:t>8.c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Ovisnost</a:t>
            </a:r>
            <a:r>
              <a:rPr lang="it-IT" sz="3600" dirty="0">
                <a:solidFill>
                  <a:schemeClr val="bg1"/>
                </a:solidFill>
              </a:rPr>
              <a:t> ne </a:t>
            </a:r>
            <a:r>
              <a:rPr lang="it-IT" sz="3600" dirty="0" err="1">
                <a:solidFill>
                  <a:schemeClr val="bg1"/>
                </a:solidFill>
              </a:rPr>
              <a:t>bira</a:t>
            </a:r>
            <a:r>
              <a:rPr lang="it-IT" sz="3600" dirty="0">
                <a:solidFill>
                  <a:schemeClr val="bg1"/>
                </a:solidFill>
              </a:rPr>
              <a:t>, ali ti </a:t>
            </a:r>
            <a:r>
              <a:rPr lang="it-IT" sz="3600" dirty="0" err="1">
                <a:solidFill>
                  <a:schemeClr val="bg1"/>
                </a:solidFill>
              </a:rPr>
              <a:t>možeš</a:t>
            </a:r>
            <a:r>
              <a:rPr lang="it-IT" sz="3600" dirty="0">
                <a:solidFill>
                  <a:schemeClr val="bg1"/>
                </a:solidFill>
              </a:rPr>
              <a:t>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885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Domagoj Sertić</a:t>
            </a:r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Vjenceslava Novaka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>
                <a:solidFill>
                  <a:schemeClr val="bg1"/>
                </a:solidFill>
              </a:rPr>
              <a:t>Droga te gasi, </a:t>
            </a:r>
            <a:r>
              <a:rPr lang="it-IT" sz="3600" dirty="0" err="1">
                <a:solidFill>
                  <a:schemeClr val="bg1"/>
                </a:solidFill>
              </a:rPr>
              <a:t>život</a:t>
            </a:r>
            <a:r>
              <a:rPr lang="it-IT" sz="3600" dirty="0">
                <a:solidFill>
                  <a:schemeClr val="bg1"/>
                </a:solidFill>
              </a:rPr>
              <a:t> si spasi.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63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 </a:t>
            </a:r>
            <a:r>
              <a:rPr lang="hr-HR" sz="2000" dirty="0" err="1"/>
              <a:t>Žnidare</a:t>
            </a:r>
            <a:endParaRPr lang="hr-HR" sz="2000" dirty="0"/>
          </a:p>
          <a:p>
            <a:pPr algn="r"/>
            <a:r>
              <a:rPr lang="hr-HR" sz="2000" dirty="0"/>
              <a:t>6.a</a:t>
            </a:r>
          </a:p>
          <a:p>
            <a:pPr algn="r"/>
            <a:r>
              <a:rPr lang="hr-HR" sz="2000" dirty="0"/>
              <a:t>OŠ Marin Držić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Kloni se droge, ubila je mnoge!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90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Damjan </a:t>
            </a:r>
            <a:r>
              <a:rPr lang="hr-HR" sz="2000" dirty="0" err="1"/>
              <a:t>Mišura</a:t>
            </a:r>
            <a:endParaRPr lang="hr-HR" sz="2000" dirty="0"/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Cvjetno naselje 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299555" y="1828799"/>
            <a:ext cx="7958052" cy="23460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000" dirty="0">
                <a:solidFill>
                  <a:schemeClr val="bg1"/>
                </a:solidFill>
              </a:rPr>
              <a:t>Sreća u cigaretama nije prava</a:t>
            </a:r>
          </a:p>
          <a:p>
            <a:pPr algn="ctr"/>
            <a:r>
              <a:rPr lang="hr-HR" sz="3000" dirty="0">
                <a:solidFill>
                  <a:schemeClr val="bg1"/>
                </a:solidFill>
              </a:rPr>
              <a:t>Njihov nikotin nas uništava,</a:t>
            </a:r>
          </a:p>
          <a:p>
            <a:pPr algn="ctr"/>
            <a:r>
              <a:rPr lang="hr-HR" sz="3000" dirty="0">
                <a:solidFill>
                  <a:schemeClr val="bg1"/>
                </a:solidFill>
              </a:rPr>
              <a:t>Nemoj alkohol piti-radije se liječi</a:t>
            </a:r>
          </a:p>
          <a:p>
            <a:pPr algn="ctr"/>
            <a:r>
              <a:rPr lang="hr-HR" sz="3000" dirty="0">
                <a:solidFill>
                  <a:schemeClr val="bg1"/>
                </a:solidFill>
              </a:rPr>
              <a:t>Samo se vrati staroj sreći!</a:t>
            </a:r>
          </a:p>
        </p:txBody>
      </p:sp>
    </p:spTree>
    <p:extLst>
      <p:ext uri="{BB962C8B-B14F-4D97-AF65-F5344CB8AC3E}">
        <p14:creationId xmlns:p14="http://schemas.microsoft.com/office/powerpoint/2010/main" val="121716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Leonard</a:t>
            </a:r>
            <a:r>
              <a:rPr lang="hr-HR" sz="2000" dirty="0"/>
              <a:t> Borić</a:t>
            </a:r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Cvjetno naselje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39596"/>
            <a:ext cx="6966065" cy="167543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Oni koji puše okolinu guše,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zdravlju se okreni i svijet preokreni!</a:t>
            </a:r>
          </a:p>
        </p:txBody>
      </p:sp>
    </p:spTree>
    <p:extLst>
      <p:ext uri="{BB962C8B-B14F-4D97-AF65-F5344CB8AC3E}">
        <p14:creationId xmlns:p14="http://schemas.microsoft.com/office/powerpoint/2010/main" val="1068300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Lucija </a:t>
            </a:r>
            <a:r>
              <a:rPr lang="hr-HR" sz="2000" dirty="0" err="1"/>
              <a:t>Medoš</a:t>
            </a:r>
            <a:endParaRPr lang="hr-HR" sz="2000" dirty="0"/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Odra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Ovisi o tebi!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Ne </a:t>
            </a:r>
            <a:r>
              <a:rPr lang="hr-HR" sz="3600" dirty="0" err="1">
                <a:solidFill>
                  <a:schemeClr val="bg1"/>
                </a:solidFill>
              </a:rPr>
              <a:t>ovis</a:t>
            </a:r>
            <a:r>
              <a:rPr lang="hr-HR" sz="3600" dirty="0">
                <a:solidFill>
                  <a:schemeClr val="bg1"/>
                </a:solidFill>
              </a:rPr>
              <a:t>(n)i o drogi!</a:t>
            </a:r>
          </a:p>
        </p:txBody>
      </p:sp>
    </p:spTree>
    <p:extLst>
      <p:ext uri="{BB962C8B-B14F-4D97-AF65-F5344CB8AC3E}">
        <p14:creationId xmlns:p14="http://schemas.microsoft.com/office/powerpoint/2010/main" val="30122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Elma</a:t>
            </a:r>
            <a:r>
              <a:rPr lang="hr-HR" sz="2000" dirty="0"/>
              <a:t> </a:t>
            </a:r>
            <a:r>
              <a:rPr lang="hr-HR" sz="2000" dirty="0" err="1"/>
              <a:t>Pobrić</a:t>
            </a:r>
            <a:endParaRPr lang="hr-HR" sz="2000" dirty="0"/>
          </a:p>
          <a:p>
            <a:pPr algn="r"/>
            <a:r>
              <a:rPr lang="hr-HR" sz="2000" dirty="0"/>
              <a:t>7.a</a:t>
            </a:r>
          </a:p>
          <a:p>
            <a:pPr algn="r"/>
            <a:r>
              <a:rPr lang="hr-HR" sz="2000" dirty="0"/>
              <a:t>OŠ Trnjanska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Život bez ovisnosti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Sretan je.</a:t>
            </a:r>
          </a:p>
        </p:txBody>
      </p:sp>
    </p:spTree>
    <p:extLst>
      <p:ext uri="{BB962C8B-B14F-4D97-AF65-F5344CB8AC3E}">
        <p14:creationId xmlns:p14="http://schemas.microsoft.com/office/powerpoint/2010/main" val="35796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Heda</a:t>
            </a:r>
            <a:r>
              <a:rPr lang="hr-HR" sz="2000" dirty="0"/>
              <a:t> Marin</a:t>
            </a:r>
          </a:p>
          <a:p>
            <a:pPr algn="r"/>
            <a:r>
              <a:rPr lang="hr-HR" sz="2000" dirty="0"/>
              <a:t>2. d </a:t>
            </a:r>
            <a:br>
              <a:rPr lang="hr-HR" sz="2000" dirty="0"/>
            </a:br>
            <a:r>
              <a:rPr lang="hr-HR" sz="2000" dirty="0"/>
              <a:t>Hotelijersko-turistička škola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Droga – u početku strast, </a:t>
            </a:r>
            <a:br>
              <a:rPr lang="hr-HR" sz="3600" b="1" dirty="0">
                <a:solidFill>
                  <a:schemeClr val="bg1"/>
                </a:solidFill>
              </a:rPr>
            </a:br>
            <a:r>
              <a:rPr lang="hr-HR" sz="3600" dirty="0">
                <a:solidFill>
                  <a:schemeClr val="bg1"/>
                </a:solidFill>
              </a:rPr>
              <a:t>na kraju propast.</a:t>
            </a:r>
          </a:p>
        </p:txBody>
      </p:sp>
    </p:spTree>
    <p:extLst>
      <p:ext uri="{BB962C8B-B14F-4D97-AF65-F5344CB8AC3E}">
        <p14:creationId xmlns:p14="http://schemas.microsoft.com/office/powerpoint/2010/main" val="174774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5050971" y="5652655"/>
            <a:ext cx="7042706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Nela </a:t>
            </a:r>
            <a:r>
              <a:rPr lang="hr-HR" sz="2000" dirty="0" err="1"/>
              <a:t>Nimac</a:t>
            </a:r>
            <a:r>
              <a:rPr lang="hr-HR" sz="2000" dirty="0"/>
              <a:t> </a:t>
            </a:r>
          </a:p>
          <a:p>
            <a:pPr algn="r"/>
            <a:r>
              <a:rPr lang="hr-HR" sz="2000" dirty="0"/>
              <a:t>4.d</a:t>
            </a:r>
          </a:p>
          <a:p>
            <a:pPr algn="r"/>
            <a:r>
              <a:rPr lang="hr-HR" sz="2000" dirty="0"/>
              <a:t>Škola za medicinske sestre Vinogradska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56755" y="2446404"/>
            <a:ext cx="7043652" cy="126181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Život je lak dok te ovisnost ne odvede u mrak.</a:t>
            </a:r>
          </a:p>
        </p:txBody>
      </p:sp>
    </p:spTree>
    <p:extLst>
      <p:ext uri="{BB962C8B-B14F-4D97-AF65-F5344CB8AC3E}">
        <p14:creationId xmlns:p14="http://schemas.microsoft.com/office/powerpoint/2010/main" val="1779863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Ante </a:t>
            </a:r>
            <a:r>
              <a:rPr lang="hr-HR" sz="2000" dirty="0" err="1"/>
              <a:t>Jonjić</a:t>
            </a:r>
            <a:endParaRPr lang="hr-HR" sz="2000" dirty="0"/>
          </a:p>
          <a:p>
            <a:pPr algn="r"/>
            <a:r>
              <a:rPr lang="hr-HR" sz="2000" dirty="0"/>
              <a:t>8.b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Kustošija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40339"/>
            <a:ext cx="6966065" cy="67394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Bolje se igrati nego </a:t>
            </a:r>
            <a:r>
              <a:rPr lang="hr-HR" sz="3600" dirty="0" err="1">
                <a:solidFill>
                  <a:schemeClr val="bg1"/>
                </a:solidFill>
              </a:rPr>
              <a:t>iglati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18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Helena Pavlov</a:t>
            </a:r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Kustošija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80513"/>
            <a:ext cx="6966065" cy="11936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</a:rPr>
              <a:t>You don</a:t>
            </a:r>
            <a:r>
              <a:rPr lang="hr-HR" sz="3600" dirty="0">
                <a:solidFill>
                  <a:schemeClr val="bg1"/>
                </a:solidFill>
              </a:rPr>
              <a:t>,</a:t>
            </a:r>
            <a:r>
              <a:rPr lang="en-US" sz="3600" dirty="0">
                <a:solidFill>
                  <a:schemeClr val="bg1"/>
                </a:solidFill>
              </a:rPr>
              <a:t>t need pills to fly high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64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Ines </a:t>
            </a:r>
            <a:r>
              <a:rPr lang="hr-HR" sz="2000" dirty="0" err="1"/>
              <a:t>Tkalčan</a:t>
            </a:r>
            <a:endParaRPr lang="hr-HR" sz="2000" dirty="0"/>
          </a:p>
          <a:p>
            <a:pPr algn="r"/>
            <a:r>
              <a:rPr lang="hr-HR" sz="2000" dirty="0"/>
              <a:t>8.c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Kustošija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24170"/>
            <a:ext cx="6966065" cy="130628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</a:rPr>
              <a:t>Do not waste time on something that kills you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1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 </a:t>
            </a:r>
            <a:r>
              <a:rPr lang="hr-HR" sz="2000" dirty="0" err="1"/>
              <a:t>Keškić</a:t>
            </a:r>
            <a:r>
              <a:rPr lang="hr-HR" sz="2000" dirty="0"/>
              <a:t>, </a:t>
            </a:r>
          </a:p>
          <a:p>
            <a:pPr algn="r"/>
            <a:r>
              <a:rPr lang="hr-HR" sz="2000" dirty="0"/>
              <a:t>8.B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Kustošija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5713"/>
            <a:ext cx="6966065" cy="18032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Odluči biti slobodan, izaberi život bez ropstva droge!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87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Jan Filipčić</a:t>
            </a:r>
          </a:p>
          <a:p>
            <a:pPr algn="r"/>
            <a:r>
              <a:rPr lang="hr-HR" sz="2000" dirty="0"/>
              <a:t>7.b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Kustošija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98939"/>
            <a:ext cx="6966065" cy="115674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Neka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tvoju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zabavu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vodi</a:t>
            </a:r>
            <a:r>
              <a:rPr lang="it-IT" sz="3600" dirty="0">
                <a:solidFill>
                  <a:schemeClr val="bg1"/>
                </a:solidFill>
              </a:rPr>
              <a:t> noga, a ne droga!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98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Dora </a:t>
            </a:r>
            <a:r>
              <a:rPr lang="hr-HR" sz="2000" dirty="0" err="1"/>
              <a:t>Tomorad</a:t>
            </a:r>
            <a:endParaRPr lang="hr-HR" sz="2000" dirty="0"/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Miroslava Krleže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17825"/>
            <a:ext cx="6966065" cy="17189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Ovisnosti</a:t>
            </a:r>
            <a:r>
              <a:rPr lang="it-IT" sz="3600" dirty="0">
                <a:solidFill>
                  <a:schemeClr val="bg1"/>
                </a:solidFill>
              </a:rPr>
              <a:t> su </a:t>
            </a:r>
            <a:r>
              <a:rPr lang="it-IT" sz="3600" dirty="0" err="1">
                <a:solidFill>
                  <a:schemeClr val="bg1"/>
                </a:solidFill>
              </a:rPr>
              <a:t>razne</a:t>
            </a:r>
            <a:r>
              <a:rPr lang="it-IT" sz="3600" dirty="0">
                <a:solidFill>
                  <a:schemeClr val="bg1"/>
                </a:solidFill>
              </a:rPr>
              <a:t>, </a:t>
            </a:r>
            <a:r>
              <a:rPr lang="it-IT" sz="3600" dirty="0" err="1">
                <a:solidFill>
                  <a:schemeClr val="bg1"/>
                </a:solidFill>
              </a:rPr>
              <a:t>one</a:t>
            </a:r>
            <a:r>
              <a:rPr lang="it-IT" sz="3600" dirty="0">
                <a:solidFill>
                  <a:schemeClr val="bg1"/>
                </a:solidFill>
              </a:rPr>
              <a:t> rade </a:t>
            </a:r>
            <a:r>
              <a:rPr lang="it-IT" sz="3600" dirty="0" err="1">
                <a:solidFill>
                  <a:schemeClr val="bg1"/>
                </a:solidFill>
              </a:rPr>
              <a:t>tolike</a:t>
            </a:r>
            <a:r>
              <a:rPr lang="it-IT" sz="3600" dirty="0">
                <a:solidFill>
                  <a:schemeClr val="bg1"/>
                </a:solidFill>
              </a:rPr>
              <a:t> rane </a:t>
            </a:r>
            <a:r>
              <a:rPr lang="it-IT" sz="3600" dirty="0" err="1">
                <a:solidFill>
                  <a:schemeClr val="bg1"/>
                </a:solidFill>
              </a:rPr>
              <a:t>pusti</a:t>
            </a:r>
            <a:r>
              <a:rPr lang="it-IT" sz="3600" dirty="0">
                <a:solidFill>
                  <a:schemeClr val="bg1"/>
                </a:solidFill>
              </a:rPr>
              <a:t> ih i </a:t>
            </a:r>
            <a:r>
              <a:rPr lang="it-IT" sz="3600" dirty="0" err="1">
                <a:solidFill>
                  <a:schemeClr val="bg1"/>
                </a:solidFill>
              </a:rPr>
              <a:t>daj</a:t>
            </a:r>
            <a:r>
              <a:rPr lang="it-IT" sz="3600" dirty="0">
                <a:solidFill>
                  <a:schemeClr val="bg1"/>
                </a:solidFill>
              </a:rPr>
              <a:t> da ti </a:t>
            </a:r>
            <a:r>
              <a:rPr lang="it-IT" sz="3600" dirty="0" err="1">
                <a:solidFill>
                  <a:schemeClr val="bg1"/>
                </a:solidFill>
              </a:rPr>
              <a:t>rastu</a:t>
            </a:r>
            <a:r>
              <a:rPr lang="it-IT" sz="3600" dirty="0">
                <a:solidFill>
                  <a:schemeClr val="bg1"/>
                </a:solidFill>
              </a:rPr>
              <a:t> grane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97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Gabrijela </a:t>
            </a:r>
            <a:r>
              <a:rPr lang="hr-HR" sz="2000" dirty="0" err="1"/>
              <a:t>Čivgin</a:t>
            </a:r>
            <a:endParaRPr lang="hr-HR" sz="2000" dirty="0"/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Miroslava Krleže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41625"/>
            <a:ext cx="6966065" cy="1871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Ako se drogiraš, sjaj svoj odbijaš!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Odaberi sjati…</a:t>
            </a:r>
          </a:p>
        </p:txBody>
      </p:sp>
    </p:spTree>
    <p:extLst>
      <p:ext uri="{BB962C8B-B14F-4D97-AF65-F5344CB8AC3E}">
        <p14:creationId xmlns:p14="http://schemas.microsoft.com/office/powerpoint/2010/main" val="276409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Marta Kulenović</a:t>
            </a:r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Miroslava Krleže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3600" dirty="0">
                <a:solidFill>
                  <a:schemeClr val="bg1"/>
                </a:solidFill>
              </a:rPr>
              <a:t>Pamet u glavu, ne puši travu</a:t>
            </a:r>
            <a:r>
              <a:rPr lang="hr-HR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43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Lara </a:t>
            </a:r>
            <a:r>
              <a:rPr lang="hr-HR" sz="2000" dirty="0" err="1"/>
              <a:t>Leventić</a:t>
            </a:r>
            <a:endParaRPr lang="hr-HR" sz="2000" dirty="0"/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Miroslava Krleže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>
                <a:solidFill>
                  <a:schemeClr val="bg1"/>
                </a:solidFill>
              </a:rPr>
              <a:t>Reci ne </a:t>
            </a:r>
            <a:r>
              <a:rPr lang="it-IT" sz="3600" dirty="0" err="1">
                <a:solidFill>
                  <a:schemeClr val="bg1"/>
                </a:solidFill>
              </a:rPr>
              <a:t>ovisnosti</a:t>
            </a:r>
            <a:endParaRPr lang="it-IT" sz="3600" dirty="0">
              <a:solidFill>
                <a:schemeClr val="bg1"/>
              </a:solidFill>
            </a:endParaRPr>
          </a:p>
          <a:p>
            <a:pPr algn="ctr"/>
            <a:r>
              <a:rPr lang="it-IT" sz="3600" dirty="0" err="1">
                <a:solidFill>
                  <a:schemeClr val="bg1"/>
                </a:solidFill>
              </a:rPr>
              <a:t>Budi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bolji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čovjek</a:t>
            </a:r>
            <a:r>
              <a:rPr lang="pl-PL" sz="3600" dirty="0">
                <a:solidFill>
                  <a:schemeClr val="bg1"/>
                </a:solidFill>
              </a:rPr>
              <a:t>.</a:t>
            </a:r>
            <a:endParaRPr lang="it-IT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1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Petra </a:t>
            </a:r>
            <a:r>
              <a:rPr lang="hr-HR" sz="2000" dirty="0" err="1"/>
              <a:t>Nemec</a:t>
            </a:r>
            <a:endParaRPr lang="hr-HR" sz="2000" dirty="0"/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Miroslava Krleže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Bolje prestati, nemoj nestati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12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5442857" y="5652655"/>
            <a:ext cx="6650820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Jelena </a:t>
            </a:r>
            <a:r>
              <a:rPr lang="hr-HR" sz="2000" dirty="0" err="1"/>
              <a:t>Čirko</a:t>
            </a:r>
            <a:endParaRPr lang="hr-HR" sz="2000" dirty="0"/>
          </a:p>
          <a:p>
            <a:pPr algn="r"/>
            <a:r>
              <a:rPr lang="hr-HR" sz="2000" dirty="0"/>
              <a:t>5.a</a:t>
            </a:r>
          </a:p>
          <a:p>
            <a:pPr algn="r"/>
            <a:r>
              <a:rPr lang="hr-HR" sz="2000" dirty="0"/>
              <a:t>Srednja škola za medicinske sestre Mlinarska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062522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Budi čist i odluči zagrist!</a:t>
            </a:r>
          </a:p>
        </p:txBody>
      </p:sp>
    </p:spTree>
    <p:extLst>
      <p:ext uri="{BB962C8B-B14F-4D97-AF65-F5344CB8AC3E}">
        <p14:creationId xmlns:p14="http://schemas.microsoft.com/office/powerpoint/2010/main" val="338621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Nicole</a:t>
            </a:r>
            <a:r>
              <a:rPr lang="hr-HR" sz="2000" dirty="0"/>
              <a:t> </a:t>
            </a:r>
            <a:r>
              <a:rPr lang="hr-HR" sz="2000" dirty="0" err="1"/>
              <a:t>Želez</a:t>
            </a:r>
            <a:endParaRPr lang="hr-HR" sz="2000" dirty="0"/>
          </a:p>
          <a:p>
            <a:pPr algn="r"/>
            <a:r>
              <a:rPr lang="hr-HR" sz="2000" dirty="0"/>
              <a:t>8.a</a:t>
            </a:r>
          </a:p>
          <a:p>
            <a:pPr algn="r"/>
            <a:r>
              <a:rPr lang="hr-HR" sz="2000" dirty="0"/>
              <a:t>OŠ Miroslava Krleže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Više vremena za drogu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Manje vremena za život.</a:t>
            </a:r>
          </a:p>
        </p:txBody>
      </p:sp>
    </p:spTree>
    <p:extLst>
      <p:ext uri="{BB962C8B-B14F-4D97-AF65-F5344CB8AC3E}">
        <p14:creationId xmlns:p14="http://schemas.microsoft.com/office/powerpoint/2010/main" val="69896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Branimir </a:t>
            </a:r>
            <a:r>
              <a:rPr lang="hr-HR" sz="2000" dirty="0" err="1"/>
              <a:t>Krajinovi</a:t>
            </a:r>
            <a:endParaRPr lang="hr-HR" sz="2000" dirty="0"/>
          </a:p>
          <a:p>
            <a:pPr algn="r"/>
            <a:r>
              <a:rPr lang="hr-HR" sz="2000" dirty="0"/>
              <a:t>5.b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Ne budi u sjeni, pokaži se!</a:t>
            </a:r>
          </a:p>
        </p:txBody>
      </p:sp>
    </p:spTree>
    <p:extLst>
      <p:ext uri="{BB962C8B-B14F-4D97-AF65-F5344CB8AC3E}">
        <p14:creationId xmlns:p14="http://schemas.microsoft.com/office/powerpoint/2010/main" val="203577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 Jelinić</a:t>
            </a:r>
          </a:p>
          <a:p>
            <a:pPr algn="r"/>
            <a:r>
              <a:rPr lang="hr-HR" sz="2000" dirty="0"/>
              <a:t>5.b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Pažljivo biraj svoje korake, odluči na vrijeme!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Nikol</a:t>
            </a:r>
            <a:r>
              <a:rPr lang="hr-HR" sz="2000" dirty="0"/>
              <a:t> </a:t>
            </a:r>
            <a:r>
              <a:rPr lang="hr-HR" sz="2000" dirty="0" err="1"/>
              <a:t>Dobraš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07682"/>
            <a:ext cx="6966065" cy="7392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Mijenjam sebe na bolje!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78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Josipa </a:t>
            </a:r>
            <a:r>
              <a:rPr lang="hr-HR" sz="2000" dirty="0" err="1"/>
              <a:t>Cablk</a:t>
            </a:r>
            <a:endParaRPr lang="hr-HR" sz="2000" dirty="0"/>
          </a:p>
          <a:p>
            <a:pPr algn="r"/>
            <a:r>
              <a:rPr lang="hr-HR" sz="2000" dirty="0"/>
              <a:t>5.d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07682"/>
            <a:ext cx="6966065" cy="73926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>
                <a:solidFill>
                  <a:schemeClr val="bg1"/>
                </a:solidFill>
              </a:rPr>
              <a:t>Ti si </a:t>
            </a:r>
            <a:r>
              <a:rPr lang="it-IT" sz="3600" dirty="0" err="1">
                <a:solidFill>
                  <a:schemeClr val="bg1"/>
                </a:solidFill>
              </a:rPr>
              <a:t>kralj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svog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života</a:t>
            </a:r>
            <a:r>
              <a:rPr lang="it-IT" sz="3600" dirty="0">
                <a:solidFill>
                  <a:schemeClr val="bg1"/>
                </a:solidFill>
              </a:rPr>
              <a:t>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42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Martina </a:t>
            </a:r>
            <a:r>
              <a:rPr lang="hr-HR" sz="2000" dirty="0" err="1"/>
              <a:t>Koljndrekaj</a:t>
            </a:r>
            <a:endParaRPr lang="hr-HR" sz="2000" dirty="0"/>
          </a:p>
          <a:p>
            <a:pPr algn="r"/>
            <a:r>
              <a:rPr lang="hr-HR" sz="2000" dirty="0"/>
              <a:t>6.b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Gdje je rješenje?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U tebi!</a:t>
            </a:r>
          </a:p>
        </p:txBody>
      </p:sp>
    </p:spTree>
    <p:extLst>
      <p:ext uri="{BB962C8B-B14F-4D97-AF65-F5344CB8AC3E}">
        <p14:creationId xmlns:p14="http://schemas.microsoft.com/office/powerpoint/2010/main" val="77184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Bruna </a:t>
            </a:r>
            <a:r>
              <a:rPr lang="hr-HR" sz="2000" dirty="0" err="1"/>
              <a:t>Rjič</a:t>
            </a:r>
            <a:endParaRPr lang="hr-HR" sz="2000" dirty="0"/>
          </a:p>
          <a:p>
            <a:pPr algn="r"/>
            <a:r>
              <a:rPr lang="hr-HR" sz="2000" dirty="0"/>
              <a:t>6.c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Nikad nije kasno da se ponovo rodiš!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20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Monika Šalić</a:t>
            </a:r>
          </a:p>
          <a:p>
            <a:pPr algn="r"/>
            <a:r>
              <a:rPr lang="hr-HR" sz="2000" dirty="0"/>
              <a:t>8.d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Možeš pobijediti sebe, samo vjeruj!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23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Fran</a:t>
            </a:r>
            <a:r>
              <a:rPr lang="hr-HR" sz="2000" dirty="0"/>
              <a:t> </a:t>
            </a:r>
            <a:r>
              <a:rPr lang="hr-HR" sz="2000" dirty="0" err="1"/>
              <a:t>Mirt</a:t>
            </a:r>
            <a:r>
              <a:rPr lang="hr-HR" sz="2000" dirty="0"/>
              <a:t>,</a:t>
            </a:r>
          </a:p>
          <a:p>
            <a:pPr algn="r"/>
            <a:r>
              <a:rPr lang="hr-HR" sz="2000" dirty="0"/>
              <a:t>8.d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 err="1">
                <a:solidFill>
                  <a:schemeClr val="bg1"/>
                </a:solidFill>
              </a:rPr>
              <a:t>Dilitaj</a:t>
            </a:r>
            <a:r>
              <a:rPr lang="hr-HR" sz="3600" dirty="0">
                <a:solidFill>
                  <a:schemeClr val="bg1"/>
                </a:solidFill>
              </a:rPr>
              <a:t> samog sebe, budi ponovo svoj!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5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Borna Horvat</a:t>
            </a:r>
          </a:p>
          <a:p>
            <a:pPr algn="r"/>
            <a:r>
              <a:rPr lang="hr-HR" sz="2000" dirty="0"/>
              <a:t>7.c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Od danas sam redatelj svoje scene!</a:t>
            </a:r>
          </a:p>
        </p:txBody>
      </p:sp>
    </p:spTree>
    <p:extLst>
      <p:ext uri="{BB962C8B-B14F-4D97-AF65-F5344CB8AC3E}">
        <p14:creationId xmlns:p14="http://schemas.microsoft.com/office/powerpoint/2010/main" val="229112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Anna</a:t>
            </a:r>
            <a:r>
              <a:rPr lang="hr-HR" sz="2000" dirty="0"/>
              <a:t> Kovačević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06351"/>
            <a:ext cx="6966065" cy="234192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Zamisli život bez okova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Izazovi ovisnosti.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Tvoj put, tvoj izbor, tvoja sloboda</a:t>
            </a:r>
          </a:p>
        </p:txBody>
      </p:sp>
    </p:spTree>
    <p:extLst>
      <p:ext uri="{BB962C8B-B14F-4D97-AF65-F5344CB8AC3E}">
        <p14:creationId xmlns:p14="http://schemas.microsoft.com/office/powerpoint/2010/main" val="417858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Fran</a:t>
            </a:r>
            <a:r>
              <a:rPr lang="hr-HR" sz="2000" dirty="0"/>
              <a:t> Marin</a:t>
            </a:r>
          </a:p>
          <a:p>
            <a:pPr algn="r"/>
            <a:r>
              <a:rPr lang="hr-HR" sz="2000" dirty="0"/>
              <a:t>8.c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Bolje prestani, nemoj nestati!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88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Branimir </a:t>
            </a:r>
            <a:r>
              <a:rPr lang="hr-HR" sz="2000" dirty="0" err="1"/>
              <a:t>Krajinović</a:t>
            </a:r>
            <a:endParaRPr lang="hr-HR" sz="2000" dirty="0"/>
          </a:p>
          <a:p>
            <a:pPr algn="r"/>
            <a:r>
              <a:rPr lang="hr-HR" sz="2000" dirty="0"/>
              <a:t>5.b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 stvara zidove, živite život pun boja!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83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Marko Tonković</a:t>
            </a:r>
          </a:p>
          <a:p>
            <a:pPr algn="r"/>
            <a:r>
              <a:rPr lang="hr-HR" sz="2000" dirty="0"/>
              <a:t>5.b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Nacrtaj crtež svog života, obriši pogreške!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7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Josip Tonković</a:t>
            </a:r>
          </a:p>
          <a:p>
            <a:pPr algn="r"/>
            <a:r>
              <a:rPr lang="hr-HR" sz="2000" dirty="0"/>
              <a:t>5.b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687341"/>
            <a:ext cx="6966065" cy="77994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Znaš da ti šteti, što čekaš?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72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Kiara</a:t>
            </a:r>
            <a:r>
              <a:rPr lang="hr-HR" sz="2000" dirty="0"/>
              <a:t> </a:t>
            </a:r>
            <a:r>
              <a:rPr lang="hr-HR" sz="2000" dirty="0" err="1"/>
              <a:t>Zubak</a:t>
            </a:r>
            <a:endParaRPr lang="hr-HR" sz="2000" dirty="0"/>
          </a:p>
          <a:p>
            <a:pPr algn="r"/>
            <a:r>
              <a:rPr lang="hr-HR" sz="2000" dirty="0"/>
              <a:t>5.b</a:t>
            </a:r>
          </a:p>
          <a:p>
            <a:pPr algn="r"/>
            <a:r>
              <a:rPr lang="hr-HR" sz="2000" dirty="0"/>
              <a:t>OŠ </a:t>
            </a:r>
            <a:r>
              <a:rPr lang="hr-HR" sz="2000" dirty="0" err="1"/>
              <a:t>Vukomerec</a:t>
            </a:r>
            <a:endParaRPr lang="hr-HR" sz="2000" dirty="0"/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17825"/>
            <a:ext cx="6966065" cy="17189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Kada sviraš pjesmu svog života, uvijek idi na šarene tipke!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0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5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Sara </a:t>
            </a:r>
            <a:r>
              <a:rPr lang="hr-HR" sz="2000" dirty="0" err="1"/>
              <a:t>Mikulek</a:t>
            </a:r>
            <a:endParaRPr lang="hr-HR" sz="2000" dirty="0"/>
          </a:p>
          <a:p>
            <a:pPr algn="r"/>
            <a:r>
              <a:rPr lang="hr-HR" sz="2000" dirty="0"/>
              <a:t>1.c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645094"/>
            <a:ext cx="6966065" cy="286443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Studeni je došao. Loš period za ovisnost je prošao, depresiji sad je kraj doživi i ti dobar osjećaj!</a:t>
            </a:r>
          </a:p>
        </p:txBody>
      </p:sp>
    </p:spTree>
    <p:extLst>
      <p:ext uri="{BB962C8B-B14F-4D97-AF65-F5344CB8AC3E}">
        <p14:creationId xmlns:p14="http://schemas.microsoft.com/office/powerpoint/2010/main" val="358540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Vanja </a:t>
            </a:r>
            <a:r>
              <a:rPr lang="hr-HR" sz="2000" dirty="0" err="1"/>
              <a:t>Tot</a:t>
            </a:r>
            <a:endParaRPr lang="hr-HR" sz="2000" dirty="0"/>
          </a:p>
          <a:p>
            <a:pPr algn="r"/>
            <a:r>
              <a:rPr lang="hr-HR" sz="2000" dirty="0"/>
              <a:t>1.c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6404"/>
            <a:ext cx="6966065" cy="126181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Od ovisnosti se okreni i život preokreni.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97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Kiara</a:t>
            </a:r>
            <a:r>
              <a:rPr lang="hr-HR" sz="2000" dirty="0"/>
              <a:t> Ercegović</a:t>
            </a:r>
          </a:p>
          <a:p>
            <a:pPr algn="r"/>
            <a:r>
              <a:rPr lang="hr-HR" sz="2000" dirty="0"/>
              <a:t>1.c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17237"/>
            <a:ext cx="6966065" cy="232015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Bez ovisnosti jedan dan započinje tvoj novi san…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i tako dan po dan u novi život beskrajan.</a:t>
            </a:r>
          </a:p>
        </p:txBody>
      </p:sp>
    </p:spTree>
    <p:extLst>
      <p:ext uri="{BB962C8B-B14F-4D97-AF65-F5344CB8AC3E}">
        <p14:creationId xmlns:p14="http://schemas.microsoft.com/office/powerpoint/2010/main" val="190987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Mirta Odak</a:t>
            </a:r>
          </a:p>
          <a:p>
            <a:pPr algn="r"/>
            <a:r>
              <a:rPr lang="hr-HR" sz="2000" dirty="0"/>
              <a:t>1.c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28690"/>
            <a:ext cx="6966065" cy="169724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je poput okova, ali tvoja volja je ključ koji te oslobađa!</a:t>
            </a:r>
          </a:p>
        </p:txBody>
      </p:sp>
    </p:spTree>
    <p:extLst>
      <p:ext uri="{BB962C8B-B14F-4D97-AF65-F5344CB8AC3E}">
        <p14:creationId xmlns:p14="http://schemas.microsoft.com/office/powerpoint/2010/main" val="414281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Marija </a:t>
            </a:r>
            <a:r>
              <a:rPr lang="hr-HR" sz="2000" dirty="0" err="1"/>
              <a:t>Stjepanović</a:t>
            </a:r>
            <a:endParaRPr lang="hr-HR" sz="2000" dirty="0"/>
          </a:p>
          <a:p>
            <a:pPr algn="r"/>
            <a:r>
              <a:rPr lang="hr-HR" sz="2000" dirty="0"/>
              <a:t>1.c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28690"/>
            <a:ext cx="6966065" cy="169724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je poput tamne tmine, ali ti imaš svjetlost u sebi da je raspršiš.</a:t>
            </a:r>
          </a:p>
        </p:txBody>
      </p:sp>
    </p:spTree>
    <p:extLst>
      <p:ext uri="{BB962C8B-B14F-4D97-AF65-F5344CB8AC3E}">
        <p14:creationId xmlns:p14="http://schemas.microsoft.com/office/powerpoint/2010/main" val="285439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Lorena Weber</a:t>
            </a:r>
          </a:p>
          <a:p>
            <a:pPr algn="r"/>
            <a:r>
              <a:rPr lang="hr-HR" sz="2000" dirty="0"/>
              <a:t>1.c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68175"/>
            <a:ext cx="6966065" cy="121827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Igraj glavom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ne rukom!</a:t>
            </a:r>
          </a:p>
        </p:txBody>
      </p:sp>
    </p:spTree>
    <p:extLst>
      <p:ext uri="{BB962C8B-B14F-4D97-AF65-F5344CB8AC3E}">
        <p14:creationId xmlns:p14="http://schemas.microsoft.com/office/powerpoint/2010/main" val="343302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Lana </a:t>
            </a:r>
            <a:r>
              <a:rPr lang="hr-HR" sz="2000" dirty="0" err="1"/>
              <a:t>Baraković</a:t>
            </a:r>
            <a:endParaRPr lang="hr-HR" sz="2000" dirty="0"/>
          </a:p>
          <a:p>
            <a:pPr algn="r"/>
            <a:r>
              <a:rPr lang="hr-HR" sz="2000" dirty="0"/>
              <a:t>1.c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645094"/>
            <a:ext cx="6966065" cy="29079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Glave žude i lude bez boje, a studeni je pun šara.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Zato i bez iluzija i droge pogledaj koliko je svijet sjajan.</a:t>
            </a:r>
          </a:p>
        </p:txBody>
      </p:sp>
    </p:spTree>
    <p:extLst>
      <p:ext uri="{BB962C8B-B14F-4D97-AF65-F5344CB8AC3E}">
        <p14:creationId xmlns:p14="http://schemas.microsoft.com/office/powerpoint/2010/main" val="368971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Bruno Stančić </a:t>
            </a:r>
          </a:p>
          <a:p>
            <a:pPr algn="r"/>
            <a:r>
              <a:rPr lang="hr-HR" sz="2000" dirty="0"/>
              <a:t>2. d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Reci „NE“ drogi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na koju sile te mnogi!</a:t>
            </a:r>
          </a:p>
        </p:txBody>
      </p:sp>
    </p:spTree>
    <p:extLst>
      <p:ext uri="{BB962C8B-B14F-4D97-AF65-F5344CB8AC3E}">
        <p14:creationId xmlns:p14="http://schemas.microsoft.com/office/powerpoint/2010/main" val="344740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Ivona Petrić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873694"/>
            <a:ext cx="6966065" cy="240723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Želiš Hollywoodske zube, ali si ih ne možeš priuštiti?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Ne pogoršavaj stanje, prestani pušiti!</a:t>
            </a:r>
          </a:p>
        </p:txBody>
      </p:sp>
    </p:spTree>
    <p:extLst>
      <p:ext uri="{BB962C8B-B14F-4D97-AF65-F5344CB8AC3E}">
        <p14:creationId xmlns:p14="http://schemas.microsoft.com/office/powerpoint/2010/main" val="279294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Andrija Kovačić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891233"/>
            <a:ext cx="6966065" cy="23721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je kao da si izgubljen u tami, ali ti uvijek možeš pronaći svijetlo.</a:t>
            </a:r>
          </a:p>
        </p:txBody>
      </p:sp>
    </p:spTree>
    <p:extLst>
      <p:ext uri="{BB962C8B-B14F-4D97-AF65-F5344CB8AC3E}">
        <p14:creationId xmlns:p14="http://schemas.microsoft.com/office/powerpoint/2010/main" val="352028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855029" y="5652655"/>
            <a:ext cx="7238648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Larisa Bogdan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08464" y="3469198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Vjeruj u sebe i svoju snagu da prebrodiš ovisnost.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Tvoja budućnost je svijetla.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Odaberi slobodu i stvori svoju vlastitu priču.</a:t>
            </a:r>
          </a:p>
        </p:txBody>
      </p:sp>
    </p:spTree>
    <p:extLst>
      <p:ext uri="{BB962C8B-B14F-4D97-AF65-F5344CB8AC3E}">
        <p14:creationId xmlns:p14="http://schemas.microsoft.com/office/powerpoint/2010/main" val="421155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/>
    </mc:Choice>
    <mc:Fallback xmlns="">
      <p:transition spd="slow" advClick="0" advTm="6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Kiara</a:t>
            </a:r>
            <a:r>
              <a:rPr lang="hr-HR" sz="2000" dirty="0"/>
              <a:t> </a:t>
            </a:r>
            <a:r>
              <a:rPr lang="hr-HR" sz="2000" dirty="0" err="1"/>
              <a:t>Orlović</a:t>
            </a:r>
            <a:endParaRPr lang="hr-HR" sz="2000" dirty="0"/>
          </a:p>
          <a:p>
            <a:pPr algn="r"/>
            <a:r>
              <a:rPr lang="hr-HR" sz="2000" dirty="0"/>
              <a:t>2.b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2" name="TekstniOkvir 1"/>
          <p:cNvSpPr txBox="1"/>
          <p:nvPr/>
        </p:nvSpPr>
        <p:spPr>
          <a:xfrm>
            <a:off x="1816923" y="2200150"/>
            <a:ext cx="69233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dirty="0">
                <a:solidFill>
                  <a:schemeClr val="bg1"/>
                </a:solidFill>
              </a:rPr>
              <a:t>ŠKOLA BEZ OKOVA, GRAD BEZ PRIJETNJI, OVISNOSTI NESTAJU, BUDUĆNOST SJA I SVIJETLI.</a:t>
            </a:r>
          </a:p>
        </p:txBody>
      </p:sp>
    </p:spTree>
    <p:extLst>
      <p:ext uri="{BB962C8B-B14F-4D97-AF65-F5344CB8AC3E}">
        <p14:creationId xmlns:p14="http://schemas.microsoft.com/office/powerpoint/2010/main" val="146043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Bernarda Papa</a:t>
            </a:r>
          </a:p>
          <a:p>
            <a:pPr algn="r"/>
            <a:r>
              <a:rPr lang="hr-HR" sz="2000" dirty="0"/>
              <a:t>2.d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8" name="TekstniOkvir 7"/>
          <p:cNvSpPr txBox="1"/>
          <p:nvPr/>
        </p:nvSpPr>
        <p:spPr>
          <a:xfrm>
            <a:off x="1816923" y="1923151"/>
            <a:ext cx="69233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dirty="0">
                <a:solidFill>
                  <a:schemeClr val="bg1"/>
                </a:solidFill>
              </a:rPr>
              <a:t>OVISNOSTI NEK' NESTANU, SLOBODA NEK' SJA,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ŽIVOT PUN RADOSTI NEK' TE OBASJA.</a:t>
            </a:r>
          </a:p>
        </p:txBody>
      </p:sp>
    </p:spTree>
    <p:extLst>
      <p:ext uri="{BB962C8B-B14F-4D97-AF65-F5344CB8AC3E}">
        <p14:creationId xmlns:p14="http://schemas.microsoft.com/office/powerpoint/2010/main" val="261984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Greta Herceg-</a:t>
            </a:r>
            <a:r>
              <a:rPr lang="hr-HR" sz="2000" dirty="0" err="1"/>
              <a:t>Jaklenec</a:t>
            </a:r>
            <a:endParaRPr lang="hr-HR" sz="2000" dirty="0"/>
          </a:p>
          <a:p>
            <a:pPr algn="r"/>
            <a:r>
              <a:rPr lang="hr-HR" sz="2000" dirty="0"/>
              <a:t>2.d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021861"/>
            <a:ext cx="6966065" cy="211090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nek' bježi, sloboda nek' sja,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Razbudi snagu u sebi, ostvari svoje ja!</a:t>
            </a:r>
          </a:p>
        </p:txBody>
      </p:sp>
    </p:spTree>
    <p:extLst>
      <p:ext uri="{BB962C8B-B14F-4D97-AF65-F5344CB8AC3E}">
        <p14:creationId xmlns:p14="http://schemas.microsoft.com/office/powerpoint/2010/main" val="127398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Mihael Mandić</a:t>
            </a:r>
          </a:p>
          <a:p>
            <a:pPr algn="r"/>
            <a:r>
              <a:rPr lang="hr-HR" sz="2000" dirty="0"/>
              <a:t>2.b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Neka ovisnost bude navika stara jer život je vrjedniji od cigara.</a:t>
            </a:r>
          </a:p>
        </p:txBody>
      </p:sp>
    </p:spTree>
    <p:extLst>
      <p:ext uri="{BB962C8B-B14F-4D97-AF65-F5344CB8AC3E}">
        <p14:creationId xmlns:p14="http://schemas.microsoft.com/office/powerpoint/2010/main" val="214685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4" y="5652655"/>
            <a:ext cx="5076305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Lucija </a:t>
            </a:r>
            <a:r>
              <a:rPr lang="hr-HR" sz="2000" dirty="0" err="1"/>
              <a:t>Barunović</a:t>
            </a:r>
            <a:endParaRPr lang="hr-HR" sz="2000" dirty="0"/>
          </a:p>
          <a:p>
            <a:pPr algn="r"/>
            <a:r>
              <a:rPr lang="hr-HR" sz="2000" dirty="0"/>
              <a:t>2.d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Budi slobodan, živi svoj dan, ovisnost nek' ti ne pokvari dan.</a:t>
            </a:r>
          </a:p>
        </p:txBody>
      </p:sp>
    </p:spTree>
    <p:extLst>
      <p:ext uri="{BB962C8B-B14F-4D97-AF65-F5344CB8AC3E}">
        <p14:creationId xmlns:p14="http://schemas.microsoft.com/office/powerpoint/2010/main" val="4745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Natalie </a:t>
            </a:r>
            <a:r>
              <a:rPr lang="hr-HR" sz="2000" dirty="0" err="1"/>
              <a:t>Markač</a:t>
            </a:r>
            <a:endParaRPr lang="hr-HR" sz="2000" dirty="0"/>
          </a:p>
          <a:p>
            <a:pPr algn="r"/>
            <a:r>
              <a:rPr lang="hr-HR" sz="2000" dirty="0"/>
              <a:t>2.c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651747"/>
            <a:ext cx="6966065" cy="28511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Da je Tesla bio „ hai“, tami se ne bi nazirao kraj. 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U razumu i srcu je sjaj, posveti se školi,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Ovisnosti reci goodbye.</a:t>
            </a:r>
          </a:p>
        </p:txBody>
      </p:sp>
    </p:spTree>
    <p:extLst>
      <p:ext uri="{BB962C8B-B14F-4D97-AF65-F5344CB8AC3E}">
        <p14:creationId xmlns:p14="http://schemas.microsoft.com/office/powerpoint/2010/main" val="77996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Eva Galović</a:t>
            </a:r>
          </a:p>
          <a:p>
            <a:pPr algn="r"/>
            <a:r>
              <a:rPr lang="hr-HR" sz="2000" dirty="0"/>
              <a:t>2.d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Misli na sebe i svoje zdravlje, pusti ovisnosti da putuje dalje.</a:t>
            </a:r>
          </a:p>
        </p:txBody>
      </p:sp>
    </p:spTree>
    <p:extLst>
      <p:ext uri="{BB962C8B-B14F-4D97-AF65-F5344CB8AC3E}">
        <p14:creationId xmlns:p14="http://schemas.microsoft.com/office/powerpoint/2010/main" val="71844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Sven Tadej</a:t>
            </a:r>
          </a:p>
          <a:p>
            <a:pPr algn="r"/>
            <a:r>
              <a:rPr lang="hr-HR" sz="2000" dirty="0"/>
              <a:t>2. d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Prestani koristiti nikotin, 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nije više </a:t>
            </a:r>
            <a:r>
              <a:rPr lang="hr-HR" sz="3600" dirty="0" err="1">
                <a:solidFill>
                  <a:schemeClr val="bg1"/>
                </a:solidFill>
              </a:rPr>
              <a:t>in</a:t>
            </a:r>
            <a:r>
              <a:rPr lang="hr-HR" sz="3600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5392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Kora </a:t>
            </a:r>
            <a:r>
              <a:rPr lang="hr-HR" sz="2000" dirty="0" err="1"/>
              <a:t>Ciglenečki</a:t>
            </a:r>
            <a:endParaRPr lang="hr-HR" sz="2000" dirty="0"/>
          </a:p>
          <a:p>
            <a:pPr algn="r"/>
            <a:r>
              <a:rPr lang="hr-HR" sz="2000" dirty="0"/>
              <a:t>2.c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6404"/>
            <a:ext cx="6966065" cy="126181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je lanac. Sloboda je ključ.</a:t>
            </a:r>
          </a:p>
        </p:txBody>
      </p:sp>
    </p:spTree>
    <p:extLst>
      <p:ext uri="{BB962C8B-B14F-4D97-AF65-F5344CB8AC3E}">
        <p14:creationId xmlns:p14="http://schemas.microsoft.com/office/powerpoint/2010/main" val="254830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Zara </a:t>
            </a:r>
            <a:r>
              <a:rPr lang="hr-HR" sz="2000" dirty="0" err="1"/>
              <a:t>Kuzman</a:t>
            </a:r>
            <a:endParaRPr lang="hr-HR" sz="2000" dirty="0"/>
          </a:p>
          <a:p>
            <a:pPr algn="r"/>
            <a:r>
              <a:rPr lang="hr-HR" sz="2000" dirty="0"/>
              <a:t>2.d</a:t>
            </a:r>
          </a:p>
          <a:p>
            <a:pPr algn="r"/>
            <a:r>
              <a:rPr lang="hr-HR" sz="2000" dirty="0"/>
              <a:t>Druga ekonomska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13004"/>
            <a:ext cx="6966065" cy="232861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Ne dopusti da te ovisnost sputa,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snaga i hrabrost nek budu tvoja ruta.</a:t>
            </a:r>
          </a:p>
        </p:txBody>
      </p:sp>
    </p:spTree>
    <p:extLst>
      <p:ext uri="{BB962C8B-B14F-4D97-AF65-F5344CB8AC3E}">
        <p14:creationId xmlns:p14="http://schemas.microsoft.com/office/powerpoint/2010/main" val="118879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Ivana Pavičić</a:t>
            </a:r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52489"/>
            <a:ext cx="6966065" cy="184964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U glavi, u duši, droga srce ti guši, a mozak van na uši, korak koji te guši.</a:t>
            </a:r>
          </a:p>
        </p:txBody>
      </p:sp>
    </p:spTree>
    <p:extLst>
      <p:ext uri="{BB962C8B-B14F-4D97-AF65-F5344CB8AC3E}">
        <p14:creationId xmlns:p14="http://schemas.microsoft.com/office/powerpoint/2010/main" val="316374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Patrik </a:t>
            </a:r>
            <a:r>
              <a:rPr lang="hr-HR" sz="2000" dirty="0" err="1"/>
              <a:t>Lateški</a:t>
            </a:r>
            <a:endParaRPr lang="hr-HR" sz="2000" dirty="0"/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02861"/>
            <a:ext cx="6966065" cy="1224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Droge u lunapark života i smrti.</a:t>
            </a:r>
          </a:p>
        </p:txBody>
      </p:sp>
    </p:spTree>
    <p:extLst>
      <p:ext uri="{BB962C8B-B14F-4D97-AF65-F5344CB8AC3E}">
        <p14:creationId xmlns:p14="http://schemas.microsoft.com/office/powerpoint/2010/main" val="402829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Petra </a:t>
            </a:r>
            <a:r>
              <a:rPr lang="hr-HR" sz="2000" dirty="0" err="1"/>
              <a:t>Findri</a:t>
            </a:r>
            <a:endParaRPr lang="hr-HR" sz="2000" dirty="0"/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811826"/>
            <a:ext cx="6966065" cy="246634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možda rješava sve probleme ali zato daje zdravstvene i novčane probleme.</a:t>
            </a:r>
          </a:p>
        </p:txBody>
      </p:sp>
    </p:spTree>
    <p:extLst>
      <p:ext uri="{BB962C8B-B14F-4D97-AF65-F5344CB8AC3E}">
        <p14:creationId xmlns:p14="http://schemas.microsoft.com/office/powerpoint/2010/main" val="151791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Lorena Krušelj</a:t>
            </a:r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7313"/>
            <a:ext cx="6966065" cy="1260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bomba koja samo čeka da otkuca.</a:t>
            </a:r>
          </a:p>
        </p:txBody>
      </p:sp>
    </p:spTree>
    <p:extLst>
      <p:ext uri="{BB962C8B-B14F-4D97-AF65-F5344CB8AC3E}">
        <p14:creationId xmlns:p14="http://schemas.microsoft.com/office/powerpoint/2010/main" val="44599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Vanesa</a:t>
            </a:r>
            <a:r>
              <a:rPr lang="hr-HR" sz="2000" dirty="0"/>
              <a:t> Šokčević</a:t>
            </a:r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04113"/>
            <a:ext cx="6966065" cy="74639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Bolje pikirati nego pikati.</a:t>
            </a:r>
          </a:p>
        </p:txBody>
      </p:sp>
    </p:spTree>
    <p:extLst>
      <p:ext uri="{BB962C8B-B14F-4D97-AF65-F5344CB8AC3E}">
        <p14:creationId xmlns:p14="http://schemas.microsoft.com/office/powerpoint/2010/main" val="248318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Marta </a:t>
            </a:r>
            <a:r>
              <a:rPr lang="hr-HR" sz="2000" dirty="0" err="1"/>
              <a:t>Kunek</a:t>
            </a:r>
            <a:endParaRPr lang="hr-HR" sz="2000" dirty="0"/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7313"/>
            <a:ext cx="6966065" cy="1260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Bolje ići u drogeriju nego koristiti droge.</a:t>
            </a:r>
          </a:p>
        </p:txBody>
      </p:sp>
    </p:spTree>
    <p:extLst>
      <p:ext uri="{BB962C8B-B14F-4D97-AF65-F5344CB8AC3E}">
        <p14:creationId xmlns:p14="http://schemas.microsoft.com/office/powerpoint/2010/main" val="326126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Mia</a:t>
            </a:r>
            <a:r>
              <a:rPr lang="hr-HR" sz="2000" dirty="0"/>
              <a:t> </a:t>
            </a:r>
            <a:r>
              <a:rPr lang="hr-HR" sz="2000" dirty="0" err="1"/>
              <a:t>Juroš</a:t>
            </a:r>
            <a:endParaRPr lang="hr-HR" sz="2000" dirty="0"/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48942"/>
            <a:ext cx="6966065" cy="185674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Samo da te dobe, na stolu kocke drobe, da navuku te na smeće takozvane robe.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7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Gabrijel </a:t>
            </a:r>
            <a:r>
              <a:rPr lang="hr-HR" sz="2000" dirty="0" err="1"/>
              <a:t>Ječić</a:t>
            </a:r>
            <a:endParaRPr lang="hr-HR" sz="2000" dirty="0"/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299242"/>
            <a:ext cx="6966065" cy="355614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Ni psihijatri, ni fratri, vračevi, uroci bačeni u vatri, neće pomoći dok sam ne odlučiš prestati, čekaju te putevi blatni, bod </a:t>
            </a:r>
            <a:r>
              <a:rPr lang="hr-HR" sz="3600" dirty="0" err="1">
                <a:solidFill>
                  <a:schemeClr val="bg1"/>
                </a:solidFill>
              </a:rPr>
              <a:t>tripovi</a:t>
            </a:r>
            <a:r>
              <a:rPr lang="hr-HR" sz="3600" dirty="0">
                <a:solidFill>
                  <a:schemeClr val="bg1"/>
                </a:solidFill>
              </a:rPr>
              <a:t> višesatni.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Nika </a:t>
            </a:r>
            <a:r>
              <a:rPr lang="hr-HR" sz="2000" dirty="0" err="1"/>
              <a:t>Brnada</a:t>
            </a:r>
            <a:endParaRPr lang="hr-HR" sz="2000" dirty="0"/>
          </a:p>
          <a:p>
            <a:pPr algn="r"/>
            <a:r>
              <a:rPr lang="hr-HR" sz="2000" dirty="0"/>
              <a:t>2. d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600" dirty="0">
                <a:solidFill>
                  <a:schemeClr val="bg1"/>
                </a:solidFill>
              </a:rPr>
              <a:t>Droga nije fora, 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bitnija je škola!</a:t>
            </a:r>
          </a:p>
        </p:txBody>
      </p:sp>
    </p:spTree>
    <p:extLst>
      <p:ext uri="{BB962C8B-B14F-4D97-AF65-F5344CB8AC3E}">
        <p14:creationId xmlns:p14="http://schemas.microsoft.com/office/powerpoint/2010/main" val="65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Sara </a:t>
            </a:r>
            <a:r>
              <a:rPr lang="hr-HR" sz="2000" dirty="0" err="1"/>
              <a:t>Bilbija</a:t>
            </a:r>
            <a:endParaRPr lang="hr-HR" sz="2000" dirty="0"/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7313"/>
            <a:ext cx="6966065" cy="1260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put bez povratka, izaberi bolji put.</a:t>
            </a:r>
          </a:p>
        </p:txBody>
      </p:sp>
    </p:spTree>
    <p:extLst>
      <p:ext uri="{BB962C8B-B14F-4D97-AF65-F5344CB8AC3E}">
        <p14:creationId xmlns:p14="http://schemas.microsoft.com/office/powerpoint/2010/main" val="73935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Eugen Župan</a:t>
            </a:r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7313"/>
            <a:ext cx="6966065" cy="1260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Prava trava se kosi, za pušenje se ne nosi.</a:t>
            </a:r>
          </a:p>
        </p:txBody>
      </p:sp>
    </p:spTree>
    <p:extLst>
      <p:ext uri="{BB962C8B-B14F-4D97-AF65-F5344CB8AC3E}">
        <p14:creationId xmlns:p14="http://schemas.microsoft.com/office/powerpoint/2010/main" val="290593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Nika Kukec</a:t>
            </a:r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59828"/>
            <a:ext cx="6966065" cy="183497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Život je poput putovanja, zato si nemojte drogom stvarati prepreke.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91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Karlo </a:t>
            </a:r>
            <a:r>
              <a:rPr lang="hr-HR" sz="2000" dirty="0" err="1"/>
              <a:t>Štefulić</a:t>
            </a:r>
            <a:endParaRPr lang="hr-HR" sz="2000" dirty="0"/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7313"/>
            <a:ext cx="6966065" cy="1260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Bolje knjiga u ruci , nego život u muci.</a:t>
            </a:r>
          </a:p>
        </p:txBody>
      </p:sp>
    </p:spTree>
    <p:extLst>
      <p:ext uri="{BB962C8B-B14F-4D97-AF65-F5344CB8AC3E}">
        <p14:creationId xmlns:p14="http://schemas.microsoft.com/office/powerpoint/2010/main" val="183960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Mia</a:t>
            </a:r>
            <a:r>
              <a:rPr lang="hr-HR" sz="2000" dirty="0"/>
              <a:t> </a:t>
            </a:r>
            <a:r>
              <a:rPr lang="hr-HR" sz="2000" dirty="0" err="1"/>
              <a:t>Šarkalj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04113"/>
            <a:ext cx="6966065" cy="74639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Nemojte popušit svoj život.</a:t>
            </a:r>
          </a:p>
        </p:txBody>
      </p:sp>
    </p:spTree>
    <p:extLst>
      <p:ext uri="{BB962C8B-B14F-4D97-AF65-F5344CB8AC3E}">
        <p14:creationId xmlns:p14="http://schemas.microsoft.com/office/powerpoint/2010/main" val="254369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Tea </a:t>
            </a:r>
            <a:r>
              <a:rPr lang="hr-HR" sz="2000" dirty="0" err="1"/>
              <a:t>Tomaš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744359"/>
            <a:ext cx="6966065" cy="266590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kao mračna oluja koja uništava tvoje snove.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Izaberi sunčaniji put bez nje.</a:t>
            </a:r>
          </a:p>
        </p:txBody>
      </p:sp>
    </p:spTree>
    <p:extLst>
      <p:ext uri="{BB962C8B-B14F-4D97-AF65-F5344CB8AC3E}">
        <p14:creationId xmlns:p14="http://schemas.microsoft.com/office/powerpoint/2010/main" val="3301287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Divna </a:t>
            </a:r>
            <a:r>
              <a:rPr lang="hr-HR" sz="2000" dirty="0" err="1"/>
              <a:t>Puhmajer</a:t>
            </a:r>
            <a:endParaRPr lang="hr-HR" sz="2000" dirty="0"/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29742"/>
            <a:ext cx="6966065" cy="129514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tamna noć, a zdrav život svjetionik.</a:t>
            </a:r>
          </a:p>
        </p:txBody>
      </p:sp>
    </p:spTree>
    <p:extLst>
      <p:ext uri="{BB962C8B-B14F-4D97-AF65-F5344CB8AC3E}">
        <p14:creationId xmlns:p14="http://schemas.microsoft.com/office/powerpoint/2010/main" val="1088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Dora Azizi</a:t>
            </a:r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73285"/>
            <a:ext cx="6966065" cy="120805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Bolje crvene oči od suza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nego crvene oči bez suza.</a:t>
            </a:r>
          </a:p>
        </p:txBody>
      </p:sp>
    </p:spTree>
    <p:extLst>
      <p:ext uri="{BB962C8B-B14F-4D97-AF65-F5344CB8AC3E}">
        <p14:creationId xmlns:p14="http://schemas.microsoft.com/office/powerpoint/2010/main" val="46465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Irma Rajka </a:t>
            </a:r>
            <a:r>
              <a:rPr lang="hr-HR" sz="2000" dirty="0" err="1"/>
              <a:t>Šušmak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5941"/>
            <a:ext cx="6966065" cy="126274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Droga nije zrak, ali da je svi bismo dobili rak.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23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Victoria Lara </a:t>
            </a:r>
            <a:r>
              <a:rPr lang="hr-HR" sz="2000" dirty="0" err="1"/>
              <a:t>Alilov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864322"/>
            <a:ext cx="6966065" cy="242598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Zelena je boja snage,  a droga je samo prepreka na tvom putu do smijeha! Izaberi zdravlje i slobodu.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37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Darija </a:t>
            </a:r>
            <a:r>
              <a:rPr lang="hr-HR" sz="2000" dirty="0" err="1"/>
              <a:t>Pustak</a:t>
            </a:r>
            <a:endParaRPr lang="hr-HR" sz="2000" dirty="0"/>
          </a:p>
          <a:p>
            <a:pPr algn="r"/>
            <a:r>
              <a:rPr lang="hr-HR" sz="2000" dirty="0"/>
              <a:t>2. c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7" name="Naslov 1"/>
          <p:cNvSpPr txBox="1">
            <a:spLocks/>
          </p:cNvSpPr>
          <p:nvPr/>
        </p:nvSpPr>
        <p:spPr>
          <a:xfrm>
            <a:off x="1795548" y="2868065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S drogom, prijatelju, opako stradaš,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visoko letiš, ali nisko padaš!</a:t>
            </a:r>
          </a:p>
        </p:txBody>
      </p:sp>
    </p:spTree>
    <p:extLst>
      <p:ext uri="{BB962C8B-B14F-4D97-AF65-F5344CB8AC3E}">
        <p14:creationId xmlns:p14="http://schemas.microsoft.com/office/powerpoint/2010/main" val="252406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Hana Badurina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1514"/>
            <a:ext cx="6966065" cy="125159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izdaja, zar ćeš izdati samoga sebe?</a:t>
            </a:r>
          </a:p>
        </p:txBody>
      </p:sp>
    </p:spTree>
    <p:extLst>
      <p:ext uri="{BB962C8B-B14F-4D97-AF65-F5344CB8AC3E}">
        <p14:creationId xmlns:p14="http://schemas.microsoft.com/office/powerpoint/2010/main" val="376600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Nikolina </a:t>
            </a:r>
            <a:r>
              <a:rPr lang="hr-HR" sz="2000" dirty="0" err="1"/>
              <a:t>maravić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40628"/>
            <a:ext cx="6966065" cy="127336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Droga? Ne, hvala! Biram život pun boja i smijeha.</a:t>
            </a:r>
          </a:p>
        </p:txBody>
      </p:sp>
    </p:spTree>
    <p:extLst>
      <p:ext uri="{BB962C8B-B14F-4D97-AF65-F5344CB8AC3E}">
        <p14:creationId xmlns:p14="http://schemas.microsoft.com/office/powerpoint/2010/main" val="310452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Dominik Jurković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33800"/>
            <a:ext cx="6966065" cy="168702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Nemoj se drogirati već hidrirati jer će ti droga život prekinuti.</a:t>
            </a:r>
          </a:p>
        </p:txBody>
      </p:sp>
    </p:spTree>
    <p:extLst>
      <p:ext uri="{BB962C8B-B14F-4D97-AF65-F5344CB8AC3E}">
        <p14:creationId xmlns:p14="http://schemas.microsoft.com/office/powerpoint/2010/main" val="343040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Dora Kovačić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1514"/>
            <a:ext cx="6966065" cy="125159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put u mrak, zato izaberi put u svjetlost.</a:t>
            </a:r>
          </a:p>
        </p:txBody>
      </p:sp>
    </p:spTree>
    <p:extLst>
      <p:ext uri="{BB962C8B-B14F-4D97-AF65-F5344CB8AC3E}">
        <p14:creationId xmlns:p14="http://schemas.microsoft.com/office/powerpoint/2010/main" val="413959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Pavle </a:t>
            </a:r>
            <a:r>
              <a:rPr lang="hr-HR" sz="2000" dirty="0" err="1"/>
              <a:t>Miholjek</a:t>
            </a:r>
            <a:endParaRPr lang="hr-HR" sz="2000"/>
          </a:p>
          <a:p>
            <a:pPr algn="r"/>
            <a:r>
              <a:rPr lang="hr-HR" sz="2000"/>
              <a:t>1.b</a:t>
            </a:r>
            <a:endParaRPr lang="hr-HR" sz="2000" dirty="0"/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06455"/>
            <a:ext cx="6966065" cy="174171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Ako sve što vidiš je trava, LSD, heroin i spid, reci ne i popravi vid.</a:t>
            </a:r>
          </a:p>
        </p:txBody>
      </p:sp>
    </p:spTree>
    <p:extLst>
      <p:ext uri="{BB962C8B-B14F-4D97-AF65-F5344CB8AC3E}">
        <p14:creationId xmlns:p14="http://schemas.microsoft.com/office/powerpoint/2010/main" val="256197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500"/>
    </mc:Choice>
    <mc:Fallback xmlns="">
      <p:transition spd="slow" advClick="0" advTm="35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Tonka</a:t>
            </a:r>
            <a:r>
              <a:rPr lang="hr-HR" sz="2000" dirty="0"/>
              <a:t> Škreblin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79371"/>
            <a:ext cx="6966065" cy="179588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je korak prema rubu litice, ti napravi korak unazad.</a:t>
            </a:r>
          </a:p>
        </p:txBody>
      </p:sp>
    </p:spTree>
    <p:extLst>
      <p:ext uri="{BB962C8B-B14F-4D97-AF65-F5344CB8AC3E}">
        <p14:creationId xmlns:p14="http://schemas.microsoft.com/office/powerpoint/2010/main" val="326445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Debora </a:t>
            </a:r>
            <a:r>
              <a:rPr lang="hr-HR" sz="2000" dirty="0" err="1"/>
              <a:t>Majdić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44685"/>
            <a:ext cx="6966065" cy="166525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Putem droge nemoj ići, 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kako li ćeš se odande izvući?</a:t>
            </a:r>
          </a:p>
        </p:txBody>
      </p:sp>
    </p:spTree>
    <p:extLst>
      <p:ext uri="{BB962C8B-B14F-4D97-AF65-F5344CB8AC3E}">
        <p14:creationId xmlns:p14="http://schemas.microsoft.com/office/powerpoint/2010/main" val="273533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Daria</a:t>
            </a:r>
            <a:r>
              <a:rPr lang="hr-HR" sz="2000" dirty="0"/>
              <a:t> Stipetić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222914"/>
            <a:ext cx="6966065" cy="170879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Droga daje privremeno zadovoljstvo ali i trajno oštećenje.</a:t>
            </a:r>
          </a:p>
        </p:txBody>
      </p:sp>
    </p:spTree>
    <p:extLst>
      <p:ext uri="{BB962C8B-B14F-4D97-AF65-F5344CB8AC3E}">
        <p14:creationId xmlns:p14="http://schemas.microsoft.com/office/powerpoint/2010/main" val="376512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Marija Stana </a:t>
            </a:r>
            <a:r>
              <a:rPr lang="hr-HR" sz="2000" dirty="0" err="1"/>
              <a:t>Đunić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8856"/>
            <a:ext cx="6966065" cy="131691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Budi cool, budi fora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Drži se podalje od droga.</a:t>
            </a:r>
          </a:p>
        </p:txBody>
      </p:sp>
    </p:spTree>
    <p:extLst>
      <p:ext uri="{BB962C8B-B14F-4D97-AF65-F5344CB8AC3E}">
        <p14:creationId xmlns:p14="http://schemas.microsoft.com/office/powerpoint/2010/main" val="95487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Martina </a:t>
            </a:r>
            <a:r>
              <a:rPr lang="hr-HR" sz="2000" dirty="0" err="1"/>
              <a:t>Čančarević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1514"/>
            <a:ext cx="6966065" cy="125159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nl-NL" sz="3600" dirty="0">
                <a:solidFill>
                  <a:schemeClr val="bg1"/>
                </a:solidFill>
              </a:rPr>
              <a:t>Živi život bez ovisnosti, on je jedan, tebe vrijedan.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6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Franko </a:t>
            </a:r>
            <a:r>
              <a:rPr lang="hr-HR" sz="2000" dirty="0" err="1"/>
              <a:t>Jelančić</a:t>
            </a:r>
            <a:endParaRPr lang="hr-HR" sz="2000" dirty="0"/>
          </a:p>
          <a:p>
            <a:pPr algn="r"/>
            <a:r>
              <a:rPr lang="hr-HR" sz="2000" dirty="0"/>
              <a:t>3. g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519722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Ovisnost nije put k sreći,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zato u tom smjeru ne skreći.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2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Antea</a:t>
            </a:r>
            <a:r>
              <a:rPr lang="hr-HR" sz="2000" dirty="0"/>
              <a:t> </a:t>
            </a:r>
            <a:r>
              <a:rPr lang="hr-HR" sz="2000" dirty="0" err="1"/>
              <a:t>Tupek</a:t>
            </a:r>
            <a:endParaRPr lang="hr-HR" sz="2000" dirty="0"/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Agronomska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1514"/>
            <a:ext cx="6966065" cy="125159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</a:rPr>
              <a:t>Budi tip top</a:t>
            </a:r>
          </a:p>
          <a:p>
            <a:pPr algn="ctr"/>
            <a:r>
              <a:rPr lang="en-US" sz="3600" dirty="0" err="1">
                <a:solidFill>
                  <a:schemeClr val="bg1"/>
                </a:solidFill>
              </a:rPr>
              <a:t>Drogi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reci</a:t>
            </a:r>
            <a:r>
              <a:rPr lang="en-US" sz="3600" dirty="0">
                <a:solidFill>
                  <a:schemeClr val="bg1"/>
                </a:solidFill>
              </a:rPr>
              <a:t> stop!</a:t>
            </a:r>
          </a:p>
        </p:txBody>
      </p:sp>
    </p:spTree>
    <p:extLst>
      <p:ext uri="{BB962C8B-B14F-4D97-AF65-F5344CB8AC3E}">
        <p14:creationId xmlns:p14="http://schemas.microsoft.com/office/powerpoint/2010/main" val="418114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962400" y="5652655"/>
            <a:ext cx="81312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Natalija Zelić</a:t>
            </a:r>
          </a:p>
          <a:p>
            <a:pPr algn="r"/>
            <a:r>
              <a:rPr lang="hr-HR" sz="2000" dirty="0"/>
              <a:t>4.c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29742"/>
            <a:ext cx="6966065" cy="129514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Drogu eliminiraj,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U životu dominiraj!</a:t>
            </a:r>
          </a:p>
        </p:txBody>
      </p:sp>
    </p:spTree>
    <p:extLst>
      <p:ext uri="{BB962C8B-B14F-4D97-AF65-F5344CB8AC3E}">
        <p14:creationId xmlns:p14="http://schemas.microsoft.com/office/powerpoint/2010/main" val="384658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942114" y="5652655"/>
            <a:ext cx="7151563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Patrik Draganić</a:t>
            </a:r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Srednja škola za medicinske sestre Vrapče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8857"/>
            <a:ext cx="6966065" cy="13169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nije moda, zdravlje je sloboda!</a:t>
            </a:r>
          </a:p>
        </p:txBody>
      </p:sp>
    </p:spTree>
    <p:extLst>
      <p:ext uri="{BB962C8B-B14F-4D97-AF65-F5344CB8AC3E}">
        <p14:creationId xmlns:p14="http://schemas.microsoft.com/office/powerpoint/2010/main" val="41414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Ivano </a:t>
            </a:r>
            <a:r>
              <a:rPr lang="hr-HR" sz="2000" dirty="0" err="1"/>
              <a:t>Nevjestić</a:t>
            </a:r>
            <a:endParaRPr lang="hr-HR" sz="2000" dirty="0"/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5512"/>
            <a:ext cx="6966065" cy="13236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Tko se bocka, taj se svojim životom kocka.</a:t>
            </a:r>
          </a:p>
        </p:txBody>
      </p:sp>
    </p:spTree>
    <p:extLst>
      <p:ext uri="{BB962C8B-B14F-4D97-AF65-F5344CB8AC3E}">
        <p14:creationId xmlns:p14="http://schemas.microsoft.com/office/powerpoint/2010/main" val="24253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Klara </a:t>
            </a:r>
            <a:r>
              <a:rPr lang="hr-HR" sz="2000" dirty="0" err="1"/>
              <a:t>Pleš</a:t>
            </a:r>
            <a:endParaRPr lang="hr-HR" sz="2000" dirty="0"/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5512"/>
            <a:ext cx="6966065" cy="13236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Budi in i pronađi koristan dopamin!</a:t>
            </a:r>
          </a:p>
        </p:txBody>
      </p:sp>
    </p:spTree>
    <p:extLst>
      <p:ext uri="{BB962C8B-B14F-4D97-AF65-F5344CB8AC3E}">
        <p14:creationId xmlns:p14="http://schemas.microsoft.com/office/powerpoint/2010/main" val="220400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Ema Santini</a:t>
            </a:r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5512"/>
            <a:ext cx="6966065" cy="13236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>
                <a:solidFill>
                  <a:schemeClr val="bg1"/>
                </a:solidFill>
              </a:rPr>
              <a:t>Pan </a:t>
            </a:r>
            <a:r>
              <a:rPr lang="it-IT" sz="3600" dirty="0" err="1">
                <a:solidFill>
                  <a:schemeClr val="bg1"/>
                </a:solidFill>
              </a:rPr>
              <a:t>nije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fun</a:t>
            </a:r>
            <a:r>
              <a:rPr lang="it-IT" sz="3600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it-IT" sz="3600" dirty="0">
                <a:solidFill>
                  <a:schemeClr val="bg1"/>
                </a:solidFill>
              </a:rPr>
              <a:t>ne </a:t>
            </a:r>
            <a:r>
              <a:rPr lang="it-IT" sz="3600" dirty="0" err="1">
                <a:solidFill>
                  <a:schemeClr val="bg1"/>
                </a:solidFill>
              </a:rPr>
              <a:t>budi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ovisan</a:t>
            </a:r>
            <a:r>
              <a:rPr lang="it-IT" sz="3600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2013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Erika </a:t>
            </a:r>
            <a:r>
              <a:rPr lang="hr-HR" sz="2000" dirty="0" err="1"/>
              <a:t>Erjavec</a:t>
            </a:r>
            <a:endParaRPr lang="hr-HR" sz="2000" dirty="0"/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904441"/>
            <a:ext cx="6966065" cy="234574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je ono što nam najviše godi, ali istovremeno nam i najviše škodi.</a:t>
            </a:r>
          </a:p>
        </p:txBody>
      </p:sp>
    </p:spTree>
    <p:extLst>
      <p:ext uri="{BB962C8B-B14F-4D97-AF65-F5344CB8AC3E}">
        <p14:creationId xmlns:p14="http://schemas.microsoft.com/office/powerpoint/2010/main" val="136790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Loreta Serdar</a:t>
            </a:r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5512"/>
            <a:ext cx="6966065" cy="13236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>
                <a:solidFill>
                  <a:schemeClr val="bg1"/>
                </a:solidFill>
              </a:rPr>
              <a:t>Za </a:t>
            </a:r>
            <a:r>
              <a:rPr lang="it-IT" sz="3600" dirty="0" err="1">
                <a:solidFill>
                  <a:schemeClr val="bg1"/>
                </a:solidFill>
              </a:rPr>
              <a:t>miran</a:t>
            </a:r>
            <a:r>
              <a:rPr lang="it-IT" sz="3600" dirty="0">
                <a:solidFill>
                  <a:schemeClr val="bg1"/>
                </a:solidFill>
              </a:rPr>
              <a:t> san, </a:t>
            </a:r>
            <a:r>
              <a:rPr lang="it-IT" sz="3600" dirty="0" err="1">
                <a:solidFill>
                  <a:schemeClr val="bg1"/>
                </a:solidFill>
              </a:rPr>
              <a:t>prestani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biti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ovisan</a:t>
            </a:r>
            <a:r>
              <a:rPr lang="it-IT" sz="3600" dirty="0">
                <a:solidFill>
                  <a:schemeClr val="bg1"/>
                </a:solidFill>
              </a:rPr>
              <a:t>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73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Vito </a:t>
            </a:r>
            <a:r>
              <a:rPr lang="hr-HR" sz="2000" dirty="0" err="1"/>
              <a:t>Čarić</a:t>
            </a:r>
            <a:endParaRPr lang="hr-HR" sz="2000" dirty="0"/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655556"/>
            <a:ext cx="6966065" cy="84351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Tko je ovisan nije iskusan.</a:t>
            </a:r>
          </a:p>
        </p:txBody>
      </p:sp>
    </p:spTree>
    <p:extLst>
      <p:ext uri="{BB962C8B-B14F-4D97-AF65-F5344CB8AC3E}">
        <p14:creationId xmlns:p14="http://schemas.microsoft.com/office/powerpoint/2010/main" val="363667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Zvonimir </a:t>
            </a:r>
            <a:r>
              <a:rPr lang="hr-HR" sz="2000" dirty="0" err="1"/>
              <a:t>Jelenčić</a:t>
            </a:r>
            <a:endParaRPr lang="hr-HR" sz="2000" dirty="0"/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677328"/>
            <a:ext cx="6966065" cy="79997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Pluća kraće žive uz duhan.</a:t>
            </a:r>
          </a:p>
        </p:txBody>
      </p:sp>
    </p:spTree>
    <p:extLst>
      <p:ext uri="{BB962C8B-B14F-4D97-AF65-F5344CB8AC3E}">
        <p14:creationId xmlns:p14="http://schemas.microsoft.com/office/powerpoint/2010/main" val="400631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Vita </a:t>
            </a:r>
            <a:r>
              <a:rPr lang="hr-HR" sz="2000" dirty="0" err="1"/>
              <a:t>Frgačić</a:t>
            </a:r>
            <a:endParaRPr lang="hr-HR" sz="2000" dirty="0"/>
          </a:p>
          <a:p>
            <a:pPr algn="r"/>
            <a:r>
              <a:rPr lang="hr-HR" sz="2000" dirty="0"/>
              <a:t>2. b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03359" y="2323779"/>
            <a:ext cx="7150444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Budi ovisan o dobrim djelima,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a ne o štetnim tvarima.</a:t>
            </a:r>
          </a:p>
        </p:txBody>
      </p:sp>
    </p:spTree>
    <p:extLst>
      <p:ext uri="{BB962C8B-B14F-4D97-AF65-F5344CB8AC3E}">
        <p14:creationId xmlns:p14="http://schemas.microsoft.com/office/powerpoint/2010/main" val="233381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Arina Barić</a:t>
            </a:r>
          </a:p>
          <a:p>
            <a:pPr algn="r"/>
            <a:r>
              <a:rPr lang="hr-HR" sz="2000" dirty="0"/>
              <a:t>1.f</a:t>
            </a:r>
          </a:p>
          <a:p>
            <a:pPr algn="r"/>
            <a:r>
              <a:rPr lang="hr-HR" sz="2000" dirty="0"/>
              <a:t>Gornjogradska 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5512"/>
            <a:ext cx="6966065" cy="13236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i-FI" sz="3600" dirty="0">
                <a:solidFill>
                  <a:schemeClr val="bg1"/>
                </a:solidFill>
              </a:rPr>
              <a:t>Kad si ovisan, nisi sam</a:t>
            </a:r>
          </a:p>
          <a:p>
            <a:pPr algn="ctr"/>
            <a:r>
              <a:rPr lang="fi-FI" sz="3600" dirty="0">
                <a:solidFill>
                  <a:schemeClr val="bg1"/>
                </a:solidFill>
              </a:rPr>
              <a:t>Ako si ovisan, nisi sam</a:t>
            </a:r>
            <a:r>
              <a:rPr lang="pl-PL" sz="3600" dirty="0">
                <a:solidFill>
                  <a:schemeClr val="bg1"/>
                </a:solidFill>
              </a:rPr>
              <a:t>.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77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921829"/>
            <a:ext cx="4977982" cy="9132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Jakov Ante </a:t>
            </a:r>
            <a:r>
              <a:rPr lang="hr-HR" sz="2000" dirty="0" err="1"/>
              <a:t>Bulović</a:t>
            </a:r>
            <a:endParaRPr lang="hr-HR" sz="2000" dirty="0"/>
          </a:p>
          <a:p>
            <a:pPr algn="r"/>
            <a:r>
              <a:rPr lang="hr-HR" sz="2000" dirty="0" err="1"/>
              <a:t>III.gimnazija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15512"/>
            <a:ext cx="6966065" cy="13236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Cigarete gore, godine govore.</a:t>
            </a:r>
          </a:p>
        </p:txBody>
      </p:sp>
    </p:spTree>
    <p:extLst>
      <p:ext uri="{BB962C8B-B14F-4D97-AF65-F5344CB8AC3E}">
        <p14:creationId xmlns:p14="http://schemas.microsoft.com/office/powerpoint/2010/main" val="31905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Martina </a:t>
            </a:r>
            <a:r>
              <a:rPr lang="hr-HR" sz="2000" dirty="0" err="1"/>
              <a:t>Savković</a:t>
            </a:r>
            <a:endParaRPr lang="hr-HR" sz="2000" dirty="0"/>
          </a:p>
          <a:p>
            <a:pPr algn="r"/>
            <a:r>
              <a:rPr lang="hr-HR" sz="2000" dirty="0"/>
              <a:t>4.C</a:t>
            </a:r>
          </a:p>
          <a:p>
            <a:pPr algn="r"/>
            <a:r>
              <a:rPr lang="hr-HR" sz="2000" dirty="0"/>
              <a:t>Srednja škola za medicinske sestre Vrapče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09985"/>
            <a:ext cx="6966065" cy="7346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Tvoje ne, mijenja sve!</a:t>
            </a:r>
          </a:p>
        </p:txBody>
      </p:sp>
    </p:spTree>
    <p:extLst>
      <p:ext uri="{BB962C8B-B14F-4D97-AF65-F5344CB8AC3E}">
        <p14:creationId xmlns:p14="http://schemas.microsoft.com/office/powerpoint/2010/main" val="380331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Bea</a:t>
            </a:r>
            <a:r>
              <a:rPr lang="hr-HR" sz="2000" dirty="0"/>
              <a:t> Krajnik</a:t>
            </a:r>
          </a:p>
          <a:p>
            <a:pPr algn="r"/>
            <a:r>
              <a:rPr lang="hr-HR" sz="2000" dirty="0"/>
              <a:t>4.C</a:t>
            </a:r>
          </a:p>
          <a:p>
            <a:pPr algn="r"/>
            <a:r>
              <a:rPr lang="hr-HR" sz="2000" dirty="0"/>
              <a:t>Srednja škola za medicinske sestre Vrapče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Život nam je prepun snova, a droga je noćna mora!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03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Victoria Šabić</a:t>
            </a:r>
          </a:p>
          <a:p>
            <a:pPr algn="r"/>
            <a:r>
              <a:rPr lang="hr-HR" sz="2000" dirty="0"/>
              <a:t>1.B</a:t>
            </a:r>
          </a:p>
          <a:p>
            <a:pPr algn="r"/>
            <a:r>
              <a:rPr lang="hr-HR" sz="2000" dirty="0"/>
              <a:t>Srednja škola za primalje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Bježi od droge da te ne love babaroge!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2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Nina Butina</a:t>
            </a:r>
          </a:p>
          <a:p>
            <a:pPr algn="r"/>
            <a:r>
              <a:rPr lang="hr-HR" sz="2000" dirty="0"/>
              <a:t>2.b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Budi jak,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ovisnostima reci bljak!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01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Monika </a:t>
            </a:r>
            <a:r>
              <a:rPr lang="hr-HR" sz="2000" dirty="0" err="1"/>
              <a:t>Bolfan</a:t>
            </a:r>
            <a:endParaRPr lang="hr-HR" sz="2000" dirty="0"/>
          </a:p>
          <a:p>
            <a:pPr algn="r"/>
            <a:r>
              <a:rPr lang="hr-HR" sz="2000" dirty="0"/>
              <a:t>3.e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Miči se drogi s puta da mama ne bude ljuta.</a:t>
            </a:r>
          </a:p>
        </p:txBody>
      </p:sp>
    </p:spTree>
    <p:extLst>
      <p:ext uri="{BB962C8B-B14F-4D97-AF65-F5344CB8AC3E}">
        <p14:creationId xmlns:p14="http://schemas.microsoft.com/office/powerpoint/2010/main" val="173522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Bruno </a:t>
            </a:r>
            <a:r>
              <a:rPr lang="hr-HR" sz="2000" dirty="0" err="1"/>
              <a:t>Bolić</a:t>
            </a:r>
            <a:endParaRPr lang="hr-HR" sz="2000" dirty="0"/>
          </a:p>
          <a:p>
            <a:pPr algn="r"/>
            <a:r>
              <a:rPr lang="hr-HR" sz="2000" dirty="0"/>
              <a:t>3.d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Tko pije i puši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život mu se ruši.</a:t>
            </a:r>
          </a:p>
        </p:txBody>
      </p:sp>
    </p:spTree>
    <p:extLst>
      <p:ext uri="{BB962C8B-B14F-4D97-AF65-F5344CB8AC3E}">
        <p14:creationId xmlns:p14="http://schemas.microsoft.com/office/powerpoint/2010/main" val="119414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Marija Sučić</a:t>
            </a:r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Drogu odbaci, </a:t>
            </a:r>
            <a:r>
              <a:rPr lang="hr-HR" sz="3600" dirty="0" err="1">
                <a:solidFill>
                  <a:schemeClr val="bg1"/>
                </a:solidFill>
              </a:rPr>
              <a:t>healthy</a:t>
            </a:r>
            <a:r>
              <a:rPr lang="hr-HR" sz="3600" dirty="0">
                <a:solidFill>
                  <a:schemeClr val="bg1"/>
                </a:solidFill>
              </a:rPr>
              <a:t> </a:t>
            </a:r>
            <a:r>
              <a:rPr lang="hr-HR" sz="3600" dirty="0" err="1">
                <a:solidFill>
                  <a:schemeClr val="bg1"/>
                </a:solidFill>
              </a:rPr>
              <a:t>life</a:t>
            </a:r>
            <a:r>
              <a:rPr lang="hr-HR" sz="3600" dirty="0">
                <a:solidFill>
                  <a:schemeClr val="bg1"/>
                </a:solidFill>
              </a:rPr>
              <a:t> nabaci.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6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Luna Maria </a:t>
            </a:r>
            <a:r>
              <a:rPr lang="hr-HR" sz="2000" dirty="0" err="1"/>
              <a:t>Radelić</a:t>
            </a:r>
            <a:endParaRPr lang="hr-HR" sz="2000" dirty="0"/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1891253"/>
            <a:ext cx="6966065" cy="23721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Budi slobodan i ne puši travu,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život je ljepši kad si zdrav u glavu.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773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7115695" y="5652655"/>
            <a:ext cx="4977982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Pia</a:t>
            </a:r>
            <a:r>
              <a:rPr lang="hr-HR" sz="2000" dirty="0"/>
              <a:t> </a:t>
            </a:r>
            <a:r>
              <a:rPr lang="hr-HR" sz="2000" dirty="0" err="1"/>
              <a:t>Grželj</a:t>
            </a:r>
            <a:endParaRPr lang="hr-HR" sz="2000" dirty="0"/>
          </a:p>
          <a:p>
            <a:pPr algn="r"/>
            <a:r>
              <a:rPr lang="hr-HR" sz="2000" dirty="0"/>
              <a:t>2.b</a:t>
            </a:r>
          </a:p>
          <a:p>
            <a:pPr algn="r"/>
            <a:r>
              <a:rPr lang="hr-HR" sz="2000" dirty="0"/>
              <a:t>Hotelijersko-turistička škola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7" name="Naslov 1"/>
          <p:cNvSpPr txBox="1">
            <a:spLocks/>
          </p:cNvSpPr>
          <p:nvPr/>
        </p:nvSpPr>
        <p:spPr>
          <a:xfrm>
            <a:off x="1795548" y="2323779"/>
            <a:ext cx="6966065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200" dirty="0">
                <a:solidFill>
                  <a:schemeClr val="bg1"/>
                </a:solidFill>
              </a:rPr>
              <a:t>Droga je patnja,</a:t>
            </a:r>
          </a:p>
          <a:p>
            <a:pPr algn="ctr"/>
            <a:r>
              <a:rPr lang="hr-HR" sz="3200" dirty="0">
                <a:solidFill>
                  <a:schemeClr val="bg1"/>
                </a:solidFill>
              </a:rPr>
              <a:t> a bol joj je pratnja.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07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Lucija </a:t>
            </a:r>
            <a:r>
              <a:rPr lang="hr-HR" sz="2000" dirty="0" err="1"/>
              <a:t>Nejašmić</a:t>
            </a:r>
            <a:endParaRPr lang="hr-HR" sz="2000" dirty="0"/>
          </a:p>
          <a:p>
            <a:pPr algn="r"/>
            <a:r>
              <a:rPr lang="hr-HR" sz="2000" dirty="0"/>
              <a:t>3.c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Tko nema u glavi,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ima u krvi!</a:t>
            </a:r>
          </a:p>
        </p:txBody>
      </p:sp>
    </p:spTree>
    <p:extLst>
      <p:ext uri="{BB962C8B-B14F-4D97-AF65-F5344CB8AC3E}">
        <p14:creationId xmlns:p14="http://schemas.microsoft.com/office/powerpoint/2010/main" val="56510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Nina Grubić</a:t>
            </a:r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Ljudi koji se opijaju jetru razbijaju.</a:t>
            </a:r>
          </a:p>
        </p:txBody>
      </p:sp>
    </p:spTree>
    <p:extLst>
      <p:ext uri="{BB962C8B-B14F-4D97-AF65-F5344CB8AC3E}">
        <p14:creationId xmlns:p14="http://schemas.microsoft.com/office/powerpoint/2010/main" val="283302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Dorotea</a:t>
            </a:r>
            <a:r>
              <a:rPr lang="hr-HR" sz="2000" dirty="0"/>
              <a:t> Strugar</a:t>
            </a:r>
          </a:p>
          <a:p>
            <a:pPr algn="r"/>
            <a:r>
              <a:rPr lang="hr-HR" sz="2000" dirty="0"/>
              <a:t>3.b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>
                <a:solidFill>
                  <a:schemeClr val="bg1"/>
                </a:solidFill>
              </a:rPr>
              <a:t>Ne </a:t>
            </a:r>
            <a:r>
              <a:rPr lang="it-IT" sz="3600" dirty="0" err="1">
                <a:solidFill>
                  <a:schemeClr val="bg1"/>
                </a:solidFill>
              </a:rPr>
              <a:t>treba</a:t>
            </a:r>
            <a:r>
              <a:rPr lang="it-IT" sz="3600" dirty="0">
                <a:solidFill>
                  <a:schemeClr val="bg1"/>
                </a:solidFill>
              </a:rPr>
              <a:t> ti </a:t>
            </a:r>
            <a:r>
              <a:rPr lang="it-IT" sz="3600" dirty="0" err="1">
                <a:solidFill>
                  <a:schemeClr val="bg1"/>
                </a:solidFill>
              </a:rPr>
              <a:t>speed</a:t>
            </a:r>
            <a:r>
              <a:rPr lang="it-IT" sz="3600" dirty="0">
                <a:solidFill>
                  <a:schemeClr val="bg1"/>
                </a:solidFill>
              </a:rPr>
              <a:t>, </a:t>
            </a:r>
            <a:r>
              <a:rPr lang="it-IT" sz="3600" dirty="0" err="1">
                <a:solidFill>
                  <a:schemeClr val="bg1"/>
                </a:solidFill>
              </a:rPr>
              <a:t>brži</a:t>
            </a:r>
            <a:r>
              <a:rPr lang="it-IT" sz="3600" dirty="0">
                <a:solidFill>
                  <a:schemeClr val="bg1"/>
                </a:solidFill>
              </a:rPr>
              <a:t> si </a:t>
            </a:r>
            <a:r>
              <a:rPr lang="it-IT" sz="3600" dirty="0" err="1">
                <a:solidFill>
                  <a:schemeClr val="bg1"/>
                </a:solidFill>
              </a:rPr>
              <a:t>bez</a:t>
            </a:r>
            <a:r>
              <a:rPr lang="it-IT" sz="3600" dirty="0">
                <a:solidFill>
                  <a:schemeClr val="bg1"/>
                </a:solidFill>
              </a:rPr>
              <a:t> </a:t>
            </a:r>
            <a:r>
              <a:rPr lang="it-IT" sz="3600" dirty="0" err="1">
                <a:solidFill>
                  <a:schemeClr val="bg1"/>
                </a:solidFill>
              </a:rPr>
              <a:t>njega</a:t>
            </a:r>
            <a:r>
              <a:rPr lang="it-IT" sz="3600" dirty="0">
                <a:solidFill>
                  <a:schemeClr val="bg1"/>
                </a:solidFill>
              </a:rPr>
              <a:t>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92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Petar Josipović</a:t>
            </a:r>
          </a:p>
          <a:p>
            <a:pPr algn="r"/>
            <a:r>
              <a:rPr lang="hr-HR" sz="2000" dirty="0"/>
              <a:t>3.a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693452"/>
            <a:ext cx="6966065" cy="76772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Idi u NSK, a ne u PSK!</a:t>
            </a:r>
          </a:p>
        </p:txBody>
      </p:sp>
    </p:spTree>
    <p:extLst>
      <p:ext uri="{BB962C8B-B14F-4D97-AF65-F5344CB8AC3E}">
        <p14:creationId xmlns:p14="http://schemas.microsoft.com/office/powerpoint/2010/main" val="294348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Nela Šušnjar</a:t>
            </a:r>
          </a:p>
          <a:p>
            <a:pPr algn="r"/>
            <a:r>
              <a:rPr lang="hr-HR" sz="2000" dirty="0"/>
              <a:t>3.a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err="1">
                <a:solidFill>
                  <a:schemeClr val="bg1"/>
                </a:solidFill>
              </a:rPr>
              <a:t>Pusti</a:t>
            </a:r>
            <a:r>
              <a:rPr lang="it-IT" sz="3600" dirty="0">
                <a:solidFill>
                  <a:schemeClr val="bg1"/>
                </a:solidFill>
              </a:rPr>
              <a:t> ecstasy,</a:t>
            </a:r>
          </a:p>
          <a:p>
            <a:pPr algn="ctr"/>
            <a:r>
              <a:rPr lang="it-IT" sz="3600" dirty="0">
                <a:solidFill>
                  <a:schemeClr val="bg1"/>
                </a:solidFill>
              </a:rPr>
              <a:t>onda </a:t>
            </a:r>
            <a:r>
              <a:rPr lang="it-IT" sz="3600" dirty="0" err="1">
                <a:solidFill>
                  <a:schemeClr val="bg1"/>
                </a:solidFill>
              </a:rPr>
              <a:t>ekstra</a:t>
            </a:r>
            <a:r>
              <a:rPr lang="it-IT" sz="3600" dirty="0">
                <a:solidFill>
                  <a:schemeClr val="bg1"/>
                </a:solidFill>
              </a:rPr>
              <a:t> si!</a:t>
            </a:r>
          </a:p>
        </p:txBody>
      </p:sp>
    </p:spTree>
    <p:extLst>
      <p:ext uri="{BB962C8B-B14F-4D97-AF65-F5344CB8AC3E}">
        <p14:creationId xmlns:p14="http://schemas.microsoft.com/office/powerpoint/2010/main" val="45461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Lovro Mihaljević</a:t>
            </a:r>
          </a:p>
          <a:p>
            <a:pPr algn="r"/>
            <a:r>
              <a:rPr lang="hr-HR" sz="2000" dirty="0"/>
              <a:t>3.a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Pušite svjećice, a ne cigarete.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80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Lara Koprivnjak</a:t>
            </a:r>
          </a:p>
          <a:p>
            <a:pPr algn="r"/>
            <a:r>
              <a:rPr lang="hr-HR" sz="2000" dirty="0"/>
              <a:t>3.a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Sreća dolazi u obliku smijeha i bez nuspojava!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33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Krešimir Šego</a:t>
            </a:r>
          </a:p>
          <a:p>
            <a:pPr algn="r"/>
            <a:r>
              <a:rPr lang="hr-HR" sz="2000" dirty="0"/>
              <a:t>3.a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740339"/>
            <a:ext cx="6966065" cy="67394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Frula se svira, ne puši se.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22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00"/>
    </mc:Choice>
    <mc:Fallback xmlns="">
      <p:transition spd="slow" advClick="0" advTm="2500"/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 err="1"/>
              <a:t>Fran</a:t>
            </a:r>
            <a:r>
              <a:rPr lang="hr-HR" sz="2000" dirty="0"/>
              <a:t> Blaga</a:t>
            </a:r>
          </a:p>
          <a:p>
            <a:pPr algn="r"/>
            <a:r>
              <a:rPr lang="hr-HR" sz="2000" dirty="0"/>
              <a:t>3.a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454449"/>
            <a:ext cx="6966065" cy="124572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3600" dirty="0">
                <a:solidFill>
                  <a:schemeClr val="bg1"/>
                </a:solidFill>
              </a:rPr>
              <a:t>Kad pamet ode,</a:t>
            </a:r>
          </a:p>
          <a:p>
            <a:pPr algn="ctr"/>
            <a:r>
              <a:rPr lang="hr-HR" sz="3600" dirty="0">
                <a:solidFill>
                  <a:schemeClr val="bg1"/>
                </a:solidFill>
              </a:rPr>
              <a:t>ovisnosti kolo vode!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7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3657600" y="5652655"/>
            <a:ext cx="8436077" cy="118240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r-HR" sz="2000" dirty="0"/>
              <a:t>Teuta Šlezak</a:t>
            </a:r>
          </a:p>
          <a:p>
            <a:pPr algn="r"/>
            <a:r>
              <a:rPr lang="hr-HR" sz="2000" dirty="0"/>
              <a:t>2.d</a:t>
            </a:r>
          </a:p>
          <a:p>
            <a:pPr algn="r"/>
            <a:r>
              <a:rPr lang="hr-HR" sz="2000" dirty="0"/>
              <a:t>IX. Gimnazija</a:t>
            </a:r>
          </a:p>
        </p:txBody>
      </p:sp>
      <p:pic>
        <p:nvPicPr>
          <p:cNvPr id="5" name="Rezervirano mjesto sadržaj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35" y="784605"/>
            <a:ext cx="7561692" cy="4585417"/>
          </a:xfrm>
          <a:prstGeom prst="rect">
            <a:avLst/>
          </a:prstGeom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795548" y="2163396"/>
            <a:ext cx="6966065" cy="182783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600" dirty="0">
                <a:solidFill>
                  <a:schemeClr val="bg1"/>
                </a:solidFill>
              </a:rPr>
              <a:t>Ovisnost je loša i čim to  čovjek skuži,</a:t>
            </a:r>
          </a:p>
          <a:p>
            <a:pPr algn="ctr"/>
            <a:r>
              <a:rPr lang="pl-PL" sz="3600" dirty="0">
                <a:solidFill>
                  <a:schemeClr val="bg1"/>
                </a:solidFill>
              </a:rPr>
              <a:t>život će mu biti ljepši i duži!</a:t>
            </a:r>
          </a:p>
        </p:txBody>
      </p:sp>
    </p:spTree>
    <p:extLst>
      <p:ext uri="{BB962C8B-B14F-4D97-AF65-F5344CB8AC3E}">
        <p14:creationId xmlns:p14="http://schemas.microsoft.com/office/powerpoint/2010/main" val="263288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theme/theme1.xml><?xml version="1.0" encoding="utf-8"?>
<a:theme xmlns:a="http://schemas.openxmlformats.org/drawingml/2006/main" name="Isječak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961</TotalTime>
  <Words>4332</Words>
  <Application>Microsoft Office PowerPoint</Application>
  <PresentationFormat>Widescreen</PresentationFormat>
  <Paragraphs>975</Paragraphs>
  <Slides>224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224</vt:i4>
      </vt:variant>
    </vt:vector>
  </HeadingPairs>
  <TitlesOfParts>
    <vt:vector size="228" baseType="lpstr">
      <vt:lpstr>Century Gothic</vt:lpstr>
      <vt:lpstr>Constantia</vt:lpstr>
      <vt:lpstr>Wingdings 3</vt:lpstr>
      <vt:lpstr>Isječak</vt:lpstr>
      <vt:lpstr>Škola bez ovisnosti - Grad bez ovisnosti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Jelena Žunić</dc:creator>
  <cp:lastModifiedBy>Ivana Rončević</cp:lastModifiedBy>
  <cp:revision>55</cp:revision>
  <dcterms:created xsi:type="dcterms:W3CDTF">2023-11-22T13:42:16Z</dcterms:created>
  <dcterms:modified xsi:type="dcterms:W3CDTF">2023-12-01T11:42:53Z</dcterms:modified>
</cp:coreProperties>
</file>